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72" r:id="rId3"/>
    <p:sldId id="273" r:id="rId4"/>
    <p:sldId id="436" r:id="rId5"/>
    <p:sldId id="437" r:id="rId6"/>
    <p:sldId id="439" r:id="rId7"/>
    <p:sldId id="440" r:id="rId8"/>
    <p:sldId id="441" r:id="rId9"/>
    <p:sldId id="442" r:id="rId10"/>
    <p:sldId id="448" r:id="rId11"/>
    <p:sldId id="443" r:id="rId12"/>
    <p:sldId id="444" r:id="rId13"/>
    <p:sldId id="445" r:id="rId14"/>
    <p:sldId id="446" r:id="rId15"/>
    <p:sldId id="447" r:id="rId16"/>
    <p:sldId id="28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E9F"/>
    <a:srgbClr val="404484"/>
    <a:srgbClr val="2999F5"/>
    <a:srgbClr val="299AF5"/>
    <a:srgbClr val="004494"/>
    <a:srgbClr val="2899F5"/>
    <a:srgbClr val="289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5088" autoAdjust="0"/>
  </p:normalViewPr>
  <p:slideViewPr>
    <p:cSldViewPr snapToGrid="0">
      <p:cViewPr varScale="1">
        <p:scale>
          <a:sx n="82" d="100"/>
          <a:sy n="82" d="100"/>
        </p:scale>
        <p:origin x="14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r>
              <a:rPr lang="en-US" sz="1800" dirty="0">
                <a:solidFill>
                  <a:schemeClr val="accent1"/>
                </a:solidFill>
              </a:rPr>
              <a:t>Temperature Stuttgart </a:t>
            </a:r>
          </a:p>
        </c:rich>
      </c:tx>
      <c:layout>
        <c:manualLayout>
          <c:xMode val="edge"/>
          <c:yMode val="edge"/>
          <c:x val="0.26566991688423508"/>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endParaRPr lang="de-DE"/>
        </a:p>
      </c:txPr>
    </c:title>
    <c:autoTitleDeleted val="0"/>
    <c:plotArea>
      <c:layout/>
      <c:scatterChart>
        <c:scatterStyle val="smoothMarker"/>
        <c:varyColors val="0"/>
        <c:ser>
          <c:idx val="0"/>
          <c:order val="0"/>
          <c:tx>
            <c:strRef>
              <c:f>Tabelle1!$F$2</c:f>
              <c:strCache>
                <c:ptCount val="1"/>
                <c:pt idx="0">
                  <c:v>Temperatur</c:v>
                </c:pt>
              </c:strCache>
            </c:strRef>
          </c:tx>
          <c:spPr>
            <a:ln w="19050" cap="rnd">
              <a:solidFill>
                <a:srgbClr val="404484"/>
              </a:solidFill>
              <a:round/>
            </a:ln>
            <a:effectLst/>
          </c:spPr>
          <c:marker>
            <c:symbol val="none"/>
          </c:marker>
          <c:xVal>
            <c:numRef>
              <c:f>Tabelle1!$E$3:$E$11</c:f>
              <c:numCache>
                <c:formatCode>General</c:formatCode>
                <c:ptCount val="9"/>
                <c:pt idx="0">
                  <c:v>0</c:v>
                </c:pt>
                <c:pt idx="1">
                  <c:v>3</c:v>
                </c:pt>
                <c:pt idx="2">
                  <c:v>6</c:v>
                </c:pt>
                <c:pt idx="3">
                  <c:v>9</c:v>
                </c:pt>
                <c:pt idx="4">
                  <c:v>12</c:v>
                </c:pt>
                <c:pt idx="5">
                  <c:v>15</c:v>
                </c:pt>
                <c:pt idx="6">
                  <c:v>18</c:v>
                </c:pt>
                <c:pt idx="7">
                  <c:v>21</c:v>
                </c:pt>
                <c:pt idx="8">
                  <c:v>24</c:v>
                </c:pt>
              </c:numCache>
            </c:numRef>
          </c:xVal>
          <c:yVal>
            <c:numRef>
              <c:f>Tabelle1!$F$3:$F$11</c:f>
              <c:numCache>
                <c:formatCode>General</c:formatCode>
                <c:ptCount val="9"/>
                <c:pt idx="0">
                  <c:v>3</c:v>
                </c:pt>
                <c:pt idx="1">
                  <c:v>3</c:v>
                </c:pt>
                <c:pt idx="2">
                  <c:v>3</c:v>
                </c:pt>
                <c:pt idx="3">
                  <c:v>5</c:v>
                </c:pt>
                <c:pt idx="4">
                  <c:v>8</c:v>
                </c:pt>
                <c:pt idx="5">
                  <c:v>10</c:v>
                </c:pt>
                <c:pt idx="6">
                  <c:v>8</c:v>
                </c:pt>
                <c:pt idx="7">
                  <c:v>7</c:v>
                </c:pt>
                <c:pt idx="8">
                  <c:v>6</c:v>
                </c:pt>
              </c:numCache>
            </c:numRef>
          </c:yVal>
          <c:smooth val="1"/>
          <c:extLst>
            <c:ext xmlns:c16="http://schemas.microsoft.com/office/drawing/2014/chart" uri="{C3380CC4-5D6E-409C-BE32-E72D297353CC}">
              <c16:uniqueId val="{00000000-DDD7-43EC-AC4E-232BB3D1F65E}"/>
            </c:ext>
          </c:extLst>
        </c:ser>
        <c:dLbls>
          <c:showLegendKey val="0"/>
          <c:showVal val="0"/>
          <c:showCatName val="0"/>
          <c:showSerName val="0"/>
          <c:showPercent val="0"/>
          <c:showBubbleSize val="0"/>
        </c:dLbls>
        <c:axId val="490756824"/>
        <c:axId val="490761088"/>
      </c:scatterChart>
      <c:valAx>
        <c:axId val="490756824"/>
        <c:scaling>
          <c:orientation val="minMax"/>
          <c:max val="24"/>
          <c:min val="0"/>
        </c:scaling>
        <c:delete val="0"/>
        <c:axPos val="b"/>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de-DE"/>
          </a:p>
        </c:txPr>
        <c:crossAx val="490761088"/>
        <c:crosses val="autoZero"/>
        <c:crossBetween val="midCat"/>
        <c:majorUnit val="1"/>
      </c:valAx>
      <c:valAx>
        <c:axId val="490761088"/>
        <c:scaling>
          <c:orientation val="minMax"/>
        </c:scaling>
        <c:delete val="0"/>
        <c:axPos val="l"/>
        <c:majorGridlines>
          <c:spPr>
            <a:ln w="9525" cap="flat" cmpd="sng" algn="ctr">
              <a:solidFill>
                <a:schemeClr val="accent3"/>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de-DE"/>
          </a:p>
        </c:txPr>
        <c:crossAx val="490756824"/>
        <c:crosses val="autoZero"/>
        <c:crossBetween val="midCat"/>
        <c:majorUnit val="1"/>
      </c:valAx>
      <c:spPr>
        <a:solidFill>
          <a:schemeClr val="bg1"/>
        </a:solid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0.05833</cdr:x>
      <cdr:y>0.91123</cdr:y>
    </cdr:from>
    <cdr:ext cx="4750328" cy="0"/>
    <cdr:cxnSp macro="">
      <cdr:nvCxnSpPr>
        <cdr:cNvPr id="6" name="Gerade Verbindung mit Pfeil 5">
          <a:extLst xmlns:a="http://schemas.openxmlformats.org/drawingml/2006/main">
            <a:ext uri="{FF2B5EF4-FFF2-40B4-BE49-F238E27FC236}">
              <a16:creationId xmlns:a16="http://schemas.microsoft.com/office/drawing/2014/main" id="{2A74214A-2053-4CCB-A098-417038C03CA2}"/>
            </a:ext>
          </a:extLst>
        </cdr:cNvPr>
        <cdr:cNvCxnSpPr/>
      </cdr:nvCxnSpPr>
      <cdr:spPr>
        <a:xfrm xmlns:a="http://schemas.openxmlformats.org/drawingml/2006/main">
          <a:off x="305581" y="3075903"/>
          <a:ext cx="4750328" cy="0"/>
        </a:xfrm>
        <a:prstGeom xmlns:a="http://schemas.openxmlformats.org/drawingml/2006/main" prst="straightConnector1">
          <a:avLst/>
        </a:prstGeom>
        <a:ln xmlns:a="http://schemas.openxmlformats.org/drawingml/2006/main">
          <a:solidFill>
            <a:srgbClr val="404484"/>
          </a:solidFill>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abs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64D0-069A-42E1-80D0-17048E82D5E6}" type="datetimeFigureOut">
              <a:rPr lang="de-DE" smtClean="0"/>
              <a:t>14.08.2023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7C90-BD2A-4295-8F8A-EF2B8660D041}" type="slidenum">
              <a:rPr lang="de-DE" smtClean="0"/>
              <a:t>‹Nr.›</a:t>
            </a:fld>
            <a:endParaRPr lang="de-DE" dirty="0"/>
          </a:p>
        </p:txBody>
      </p:sp>
    </p:spTree>
    <p:extLst>
      <p:ext uri="{BB962C8B-B14F-4D97-AF65-F5344CB8AC3E}">
        <p14:creationId xmlns:p14="http://schemas.microsoft.com/office/powerpoint/2010/main" val="24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dirty="0"/>
              <a:t>Description of graph</a:t>
            </a:r>
          </a:p>
          <a:p>
            <a:pPr>
              <a:defRPr/>
            </a:pPr>
            <a:endParaRPr lang="en-US" dirty="0"/>
          </a:p>
          <a:p>
            <a:pPr>
              <a:defRPr/>
            </a:pPr>
            <a:r>
              <a:rPr lang="en-US" dirty="0"/>
              <a:t>Simplified graph</a:t>
            </a:r>
          </a:p>
          <a:p>
            <a:pPr>
              <a:defRPr/>
            </a:pPr>
            <a:r>
              <a:rPr lang="en-US" dirty="0"/>
              <a:t>Discussion of linearity in graph B</a:t>
            </a:r>
          </a:p>
          <a:p>
            <a:pPr>
              <a:defRPr/>
            </a:pPr>
            <a:r>
              <a:rPr lang="en-US" dirty="0"/>
              <a:t>Conclusion: Graph A fits better, temperatures don’t change in a linear way</a:t>
            </a:r>
          </a:p>
          <a:p>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10</a:t>
            </a:fld>
            <a:endParaRPr lang="de-DE" dirty="0"/>
          </a:p>
        </p:txBody>
      </p:sp>
    </p:spTree>
    <p:extLst>
      <p:ext uri="{BB962C8B-B14F-4D97-AF65-F5344CB8AC3E}">
        <p14:creationId xmlns:p14="http://schemas.microsoft.com/office/powerpoint/2010/main" val="1666443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FCF0-EBA8-428A-8279-9D92E59757B6}"/>
              </a:ext>
            </a:extLst>
          </p:cNvPr>
          <p:cNvSpPr>
            <a:spLocks noGrp="1"/>
          </p:cNvSpPr>
          <p:nvPr>
            <p:ph type="ctrTitle"/>
          </p:nvPr>
        </p:nvSpPr>
        <p:spPr>
          <a:xfrm>
            <a:off x="1524000" y="1796127"/>
            <a:ext cx="9144000" cy="1655762"/>
          </a:xfrm>
        </p:spPr>
        <p:txBody>
          <a:bodyPr anchor="ctr">
            <a:normAutofit/>
          </a:bodyPr>
          <a:lstStyle>
            <a:lvl1pPr algn="ctr">
              <a:defRPr sz="3200">
                <a:solidFill>
                  <a:srgbClr val="299AF5"/>
                </a:solidFill>
              </a:defRPr>
            </a:lvl1pPr>
          </a:lstStyle>
          <a:p>
            <a:r>
              <a:rPr lang="de-DE" dirty="0"/>
              <a:t>Mastertitelformat bearbeiten</a:t>
            </a:r>
          </a:p>
        </p:txBody>
      </p:sp>
      <p:sp>
        <p:nvSpPr>
          <p:cNvPr id="3" name="Untertitel 2">
            <a:extLst>
              <a:ext uri="{FF2B5EF4-FFF2-40B4-BE49-F238E27FC236}">
                <a16:creationId xmlns:a16="http://schemas.microsoft.com/office/drawing/2014/main" id="{803F6855-A5C2-4128-9016-B3DCD6D048F0}"/>
              </a:ext>
            </a:extLst>
          </p:cNvPr>
          <p:cNvSpPr>
            <a:spLocks noGrp="1"/>
          </p:cNvSpPr>
          <p:nvPr>
            <p:ph type="subTitle" idx="1"/>
          </p:nvPr>
        </p:nvSpPr>
        <p:spPr>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9" name="Inhaltsplatzhalter 18">
            <a:extLst>
              <a:ext uri="{FF2B5EF4-FFF2-40B4-BE49-F238E27FC236}">
                <a16:creationId xmlns:a16="http://schemas.microsoft.com/office/drawing/2014/main" id="{CC5EB920-13D5-44F7-ABFE-7D5EE4E48FA4}"/>
              </a:ext>
            </a:extLst>
          </p:cNvPr>
          <p:cNvSpPr>
            <a:spLocks noGrp="1"/>
          </p:cNvSpPr>
          <p:nvPr>
            <p:ph sz="quarter" idx="13"/>
          </p:nvPr>
        </p:nvSpPr>
        <p:spPr>
          <a:xfrm>
            <a:off x="1524000" y="4548188"/>
            <a:ext cx="9144000" cy="601662"/>
          </a:xfrm>
        </p:spPr>
        <p:txBody>
          <a:bodyPr>
            <a:normAutofit/>
          </a:bodyPr>
          <a:lstStyle>
            <a:lvl1pPr marL="0" indent="0">
              <a:buNone/>
              <a:defRPr sz="1600" b="0"/>
            </a:lvl1pPr>
          </a:lstStyle>
          <a:p>
            <a:pPr lvl="0"/>
            <a:r>
              <a:rPr lang="de-DE" dirty="0"/>
              <a:t>Mastertextformat bearbeiten</a:t>
            </a:r>
          </a:p>
        </p:txBody>
      </p:sp>
      <p:grpSp>
        <p:nvGrpSpPr>
          <p:cNvPr id="20" name="Gruppieren 19">
            <a:extLst>
              <a:ext uri="{FF2B5EF4-FFF2-40B4-BE49-F238E27FC236}">
                <a16:creationId xmlns:a16="http://schemas.microsoft.com/office/drawing/2014/main" id="{8DCAFE3C-4F6E-44F3-AC85-5F97B94B83DB}"/>
              </a:ext>
            </a:extLst>
          </p:cNvPr>
          <p:cNvGrpSpPr/>
          <p:nvPr userDrawn="1"/>
        </p:nvGrpSpPr>
        <p:grpSpPr>
          <a:xfrm>
            <a:off x="1091467" y="362335"/>
            <a:ext cx="7763105" cy="779626"/>
            <a:chOff x="105548" y="5567103"/>
            <a:chExt cx="7763105" cy="779626"/>
          </a:xfrm>
        </p:grpSpPr>
        <p:pic>
          <p:nvPicPr>
            <p:cNvPr id="8" name="Grafik 7">
              <a:extLst>
                <a:ext uri="{FF2B5EF4-FFF2-40B4-BE49-F238E27FC236}">
                  <a16:creationId xmlns:a16="http://schemas.microsoft.com/office/drawing/2014/main" id="{8AC8C619-D127-4EA2-9BAD-159966E50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8" y="5658931"/>
              <a:ext cx="1440444" cy="555762"/>
            </a:xfrm>
            <a:prstGeom prst="rect">
              <a:avLst/>
            </a:prstGeom>
          </p:spPr>
        </p:pic>
        <p:pic>
          <p:nvPicPr>
            <p:cNvPr id="10" name="Grafik 9">
              <a:extLst>
                <a:ext uri="{FF2B5EF4-FFF2-40B4-BE49-F238E27FC236}">
                  <a16:creationId xmlns:a16="http://schemas.microsoft.com/office/drawing/2014/main" id="{6855FB96-C77B-4A54-86CD-BFDFD92446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917" y="5700829"/>
              <a:ext cx="1287734" cy="488450"/>
            </a:xfrm>
            <a:prstGeom prst="rect">
              <a:avLst/>
            </a:prstGeom>
          </p:spPr>
        </p:pic>
        <p:pic>
          <p:nvPicPr>
            <p:cNvPr id="12" name="Grafik 11">
              <a:extLst>
                <a:ext uri="{FF2B5EF4-FFF2-40B4-BE49-F238E27FC236}">
                  <a16:creationId xmlns:a16="http://schemas.microsoft.com/office/drawing/2014/main" id="{6F29D459-10A4-48F2-885C-70FBA3C97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4" name="Grafik 13">
              <a:extLst>
                <a:ext uri="{FF2B5EF4-FFF2-40B4-BE49-F238E27FC236}">
                  <a16:creationId xmlns:a16="http://schemas.microsoft.com/office/drawing/2014/main" id="{A2F0DFA5-60CA-4664-866B-0555D10C10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6" name="Grafik 15">
              <a:extLst>
                <a:ext uri="{FF2B5EF4-FFF2-40B4-BE49-F238E27FC236}">
                  <a16:creationId xmlns:a16="http://schemas.microsoft.com/office/drawing/2014/main" id="{9B7D73DA-3A73-4EA0-9EA1-DAC5AA3362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8" name="Grafik 17">
              <a:extLst>
                <a:ext uri="{FF2B5EF4-FFF2-40B4-BE49-F238E27FC236}">
                  <a16:creationId xmlns:a16="http://schemas.microsoft.com/office/drawing/2014/main" id="{6675BE67-1AE3-45F8-8442-82D7953B08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19698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B75AA96-E69F-44FA-A2AB-9AF3635B54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00" y="5248800"/>
            <a:ext cx="4159245" cy="914400"/>
          </a:xfrm>
          <a:prstGeom prst="rect">
            <a:avLst/>
          </a:prstGeom>
        </p:spPr>
      </p:pic>
      <p:sp>
        <p:nvSpPr>
          <p:cNvPr id="2" name="Titel 1">
            <a:extLst>
              <a:ext uri="{FF2B5EF4-FFF2-40B4-BE49-F238E27FC236}">
                <a16:creationId xmlns:a16="http://schemas.microsoft.com/office/drawing/2014/main" id="{E5CAE219-1AC9-477D-92F0-907DDD61E920}"/>
              </a:ext>
            </a:extLst>
          </p:cNvPr>
          <p:cNvSpPr>
            <a:spLocks noGrp="1"/>
          </p:cNvSpPr>
          <p:nvPr>
            <p:ph type="title"/>
          </p:nvPr>
        </p:nvSpPr>
        <p:spPr>
          <a:xfrm>
            <a:off x="745200" y="1788694"/>
            <a:ext cx="10854000" cy="3070800"/>
          </a:xfrm>
        </p:spPr>
        <p:txBody>
          <a:bodyPr>
            <a:normAutofit/>
          </a:bodyPr>
          <a:lstStyle>
            <a:lvl1pPr>
              <a:defRPr sz="2000" b="1">
                <a:solidFill>
                  <a:srgbClr val="004494"/>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1392E8D-B3B7-4B8F-A04F-8D07C62C3DCB}"/>
              </a:ext>
            </a:extLst>
          </p:cNvPr>
          <p:cNvSpPr>
            <a:spLocks noGrp="1"/>
          </p:cNvSpPr>
          <p:nvPr>
            <p:ph type="dt" sz="half" idx="10"/>
          </p:nvPr>
        </p:nvSpPr>
        <p:spPr/>
        <p:txBody>
          <a:bodyPr/>
          <a:lstStyle/>
          <a:p>
            <a:fld id="{ABFC7C4F-5162-4C41-A9B2-37F48A7B705E}" type="datetime1">
              <a:rPr lang="de-DE" smtClean="0"/>
              <a:t>14.08.2023</a:t>
            </a:fld>
            <a:endParaRPr lang="de-DE" dirty="0"/>
          </a:p>
        </p:txBody>
      </p:sp>
      <p:sp>
        <p:nvSpPr>
          <p:cNvPr id="4" name="Fußzeilenplatzhalter 3">
            <a:extLst>
              <a:ext uri="{FF2B5EF4-FFF2-40B4-BE49-F238E27FC236}">
                <a16:creationId xmlns:a16="http://schemas.microsoft.com/office/drawing/2014/main" id="{FC23868C-3B39-43B7-917B-EEA7B7DC45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A767-95E5-4E3D-A790-018EACD47E20}"/>
              </a:ext>
            </a:extLst>
          </p:cNvPr>
          <p:cNvSpPr>
            <a:spLocks noGrp="1"/>
          </p:cNvSpPr>
          <p:nvPr>
            <p:ph type="sldNum" sz="quarter" idx="12"/>
          </p:nvPr>
        </p:nvSpPr>
        <p:spPr/>
        <p:txBody>
          <a:bodyPr/>
          <a:lstStyle/>
          <a:p>
            <a:fld id="{F8EA345F-8417-4541-8FAD-CDA77055AA50}" type="slidenum">
              <a:rPr lang="de-DE" smtClean="0"/>
              <a:pPr/>
              <a:t>‹Nr.›</a:t>
            </a:fld>
            <a:endParaRPr lang="de-DE" dirty="0"/>
          </a:p>
        </p:txBody>
      </p:sp>
      <p:sp>
        <p:nvSpPr>
          <p:cNvPr id="8" name="Textfeld 7">
            <a:extLst>
              <a:ext uri="{FF2B5EF4-FFF2-40B4-BE49-F238E27FC236}">
                <a16:creationId xmlns:a16="http://schemas.microsoft.com/office/drawing/2014/main" id="{A8103451-2FD2-4D86-850A-61B16BEECC4F}"/>
              </a:ext>
            </a:extLst>
          </p:cNvPr>
          <p:cNvSpPr txBox="1"/>
          <p:nvPr userDrawn="1"/>
        </p:nvSpPr>
        <p:spPr>
          <a:xfrm>
            <a:off x="3506400" y="5338800"/>
            <a:ext cx="8225583" cy="738664"/>
          </a:xfrm>
          <a:prstGeom prst="rect">
            <a:avLst/>
          </a:prstGeom>
          <a:noFill/>
        </p:spPr>
        <p:txBody>
          <a:bodyPr wrap="square" rtlCol="0">
            <a:spAutoFit/>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dirty="0"/>
          </a:p>
        </p:txBody>
      </p:sp>
      <p:grpSp>
        <p:nvGrpSpPr>
          <p:cNvPr id="17" name="Gruppieren 16">
            <a:extLst>
              <a:ext uri="{FF2B5EF4-FFF2-40B4-BE49-F238E27FC236}">
                <a16:creationId xmlns:a16="http://schemas.microsoft.com/office/drawing/2014/main" id="{76234EF8-59AE-463D-8B34-6DB843FF6E45}"/>
              </a:ext>
            </a:extLst>
          </p:cNvPr>
          <p:cNvGrpSpPr/>
          <p:nvPr userDrawn="1"/>
        </p:nvGrpSpPr>
        <p:grpSpPr>
          <a:xfrm>
            <a:off x="1114923" y="362335"/>
            <a:ext cx="7739649" cy="779626"/>
            <a:chOff x="129004" y="5567103"/>
            <a:chExt cx="7739649" cy="779626"/>
          </a:xfrm>
        </p:grpSpPr>
        <p:pic>
          <p:nvPicPr>
            <p:cNvPr id="18" name="Grafik 17">
              <a:extLst>
                <a:ext uri="{FF2B5EF4-FFF2-40B4-BE49-F238E27FC236}">
                  <a16:creationId xmlns:a16="http://schemas.microsoft.com/office/drawing/2014/main" id="{B2C738CB-7D22-4706-8B1A-8E05B95760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6279" y="5658931"/>
              <a:ext cx="1440444" cy="555762"/>
            </a:xfrm>
            <a:prstGeom prst="rect">
              <a:avLst/>
            </a:prstGeom>
          </p:spPr>
        </p:pic>
        <p:pic>
          <p:nvPicPr>
            <p:cNvPr id="19" name="Grafik 18">
              <a:extLst>
                <a:ext uri="{FF2B5EF4-FFF2-40B4-BE49-F238E27FC236}">
                  <a16:creationId xmlns:a16="http://schemas.microsoft.com/office/drawing/2014/main" id="{C0D3B4ED-76BF-481E-A70D-139B06D26B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9004" y="5700829"/>
              <a:ext cx="1287734" cy="488450"/>
            </a:xfrm>
            <a:prstGeom prst="rect">
              <a:avLst/>
            </a:prstGeom>
          </p:spPr>
        </p:pic>
        <p:pic>
          <p:nvPicPr>
            <p:cNvPr id="20" name="Grafik 19">
              <a:extLst>
                <a:ext uri="{FF2B5EF4-FFF2-40B4-BE49-F238E27FC236}">
                  <a16:creationId xmlns:a16="http://schemas.microsoft.com/office/drawing/2014/main" id="{61AAF39F-5773-4977-BAE4-3A32453CD7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21" name="Grafik 20">
              <a:extLst>
                <a:ext uri="{FF2B5EF4-FFF2-40B4-BE49-F238E27FC236}">
                  <a16:creationId xmlns:a16="http://schemas.microsoft.com/office/drawing/2014/main" id="{C0948D53-BCDB-40BF-A09D-D304F51229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22" name="Grafik 21">
              <a:extLst>
                <a:ext uri="{FF2B5EF4-FFF2-40B4-BE49-F238E27FC236}">
                  <a16:creationId xmlns:a16="http://schemas.microsoft.com/office/drawing/2014/main" id="{046692F9-E0F4-4476-A10E-2783919172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23" name="Grafik 22">
              <a:extLst>
                <a:ext uri="{FF2B5EF4-FFF2-40B4-BE49-F238E27FC236}">
                  <a16:creationId xmlns:a16="http://schemas.microsoft.com/office/drawing/2014/main" id="{50024BC8-59E8-4067-8475-3C1FB81328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27944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6094-A668-4CD6-B161-69868280DB1F}"/>
              </a:ext>
            </a:extLst>
          </p:cNvPr>
          <p:cNvSpPr>
            <a:spLocks noGrp="1"/>
          </p:cNvSpPr>
          <p:nvPr>
            <p:ph type="title"/>
          </p:nvPr>
        </p:nvSpPr>
        <p:spPr>
          <a:xfrm>
            <a:off x="831850" y="1709738"/>
            <a:ext cx="10515600" cy="2852737"/>
          </a:xfrm>
        </p:spPr>
        <p:txBody>
          <a:bodyPr anchor="b">
            <a:normAutofit/>
          </a:bodyPr>
          <a:lstStyle>
            <a:lvl1pPr>
              <a:defRPr sz="3600"/>
            </a:lvl1pPr>
          </a:lstStyle>
          <a:p>
            <a:r>
              <a:rPr lang="de-DE" dirty="0"/>
              <a:t>Mastertitelformat bearbeiten</a:t>
            </a:r>
          </a:p>
        </p:txBody>
      </p:sp>
      <p:sp>
        <p:nvSpPr>
          <p:cNvPr id="3" name="Textplatzhalter 2">
            <a:extLst>
              <a:ext uri="{FF2B5EF4-FFF2-40B4-BE49-F238E27FC236}">
                <a16:creationId xmlns:a16="http://schemas.microsoft.com/office/drawing/2014/main" id="{4DEA725C-E12C-448C-9C1D-2E4478769DEA}"/>
              </a:ext>
            </a:extLst>
          </p:cNvPr>
          <p:cNvSpPr>
            <a:spLocks noGrp="1"/>
          </p:cNvSpPr>
          <p:nvPr>
            <p:ph type="body" idx="1"/>
          </p:nvPr>
        </p:nvSpPr>
        <p:spPr>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grpSp>
        <p:nvGrpSpPr>
          <p:cNvPr id="7" name="Gruppieren 6">
            <a:extLst>
              <a:ext uri="{FF2B5EF4-FFF2-40B4-BE49-F238E27FC236}">
                <a16:creationId xmlns:a16="http://schemas.microsoft.com/office/drawing/2014/main" id="{8ED6930E-0DF9-49FA-B127-AA5596E08684}"/>
              </a:ext>
            </a:extLst>
          </p:cNvPr>
          <p:cNvGrpSpPr/>
          <p:nvPr userDrawn="1"/>
        </p:nvGrpSpPr>
        <p:grpSpPr>
          <a:xfrm>
            <a:off x="1100011" y="362335"/>
            <a:ext cx="7754561" cy="779626"/>
            <a:chOff x="114092" y="5567103"/>
            <a:chExt cx="7754561" cy="779626"/>
          </a:xfrm>
        </p:grpSpPr>
        <p:pic>
          <p:nvPicPr>
            <p:cNvPr id="8" name="Grafik 7">
              <a:extLst>
                <a:ext uri="{FF2B5EF4-FFF2-40B4-BE49-F238E27FC236}">
                  <a16:creationId xmlns:a16="http://schemas.microsoft.com/office/drawing/2014/main" id="{B482A693-42F3-4203-9AF4-9AB9002A3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92" y="5658931"/>
              <a:ext cx="1440444" cy="555762"/>
            </a:xfrm>
            <a:prstGeom prst="rect">
              <a:avLst/>
            </a:prstGeom>
          </p:spPr>
        </p:pic>
        <p:pic>
          <p:nvPicPr>
            <p:cNvPr id="9" name="Grafik 8">
              <a:extLst>
                <a:ext uri="{FF2B5EF4-FFF2-40B4-BE49-F238E27FC236}">
                  <a16:creationId xmlns:a16="http://schemas.microsoft.com/office/drawing/2014/main" id="{2BE49B56-8DE7-48C9-B149-10C4DC844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1007" y="5700829"/>
              <a:ext cx="1287734" cy="488450"/>
            </a:xfrm>
            <a:prstGeom prst="rect">
              <a:avLst/>
            </a:prstGeom>
          </p:spPr>
        </p:pic>
        <p:pic>
          <p:nvPicPr>
            <p:cNvPr id="10" name="Grafik 9">
              <a:extLst>
                <a:ext uri="{FF2B5EF4-FFF2-40B4-BE49-F238E27FC236}">
                  <a16:creationId xmlns:a16="http://schemas.microsoft.com/office/drawing/2014/main" id="{1F04BD45-BDA8-4078-81A7-2A09F7FF40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1" name="Grafik 10">
              <a:extLst>
                <a:ext uri="{FF2B5EF4-FFF2-40B4-BE49-F238E27FC236}">
                  <a16:creationId xmlns:a16="http://schemas.microsoft.com/office/drawing/2014/main" id="{A5AA4DA2-48A2-4A2E-BC86-699BF75A75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2" name="Grafik 11">
              <a:extLst>
                <a:ext uri="{FF2B5EF4-FFF2-40B4-BE49-F238E27FC236}">
                  <a16:creationId xmlns:a16="http://schemas.microsoft.com/office/drawing/2014/main" id="{69BBBEB4-4EDE-4FDE-AA21-C58A2AAF64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3" name="Grafik 12">
              <a:extLst>
                <a:ext uri="{FF2B5EF4-FFF2-40B4-BE49-F238E27FC236}">
                  <a16:creationId xmlns:a16="http://schemas.microsoft.com/office/drawing/2014/main" id="{48FE646C-5718-4396-B153-4667F01E054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81213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4B63A-44A7-4C8F-A078-85F935114D0C}"/>
              </a:ext>
            </a:extLst>
          </p:cNvPr>
          <p:cNvSpPr>
            <a:spLocks noGrp="1"/>
          </p:cNvSpPr>
          <p:nvPr>
            <p:ph type="title" hasCustomPrompt="1"/>
          </p:nvPr>
        </p:nvSpPr>
        <p:spPr>
          <a:xfrm>
            <a:off x="838200" y="365125"/>
            <a:ext cx="8811126" cy="1054601"/>
          </a:xfrm>
        </p:spPr>
        <p:txBody>
          <a:bodyPr/>
          <a:lstStyle>
            <a:lvl1pPr>
              <a:defRPr>
                <a:latin typeface="Arial" panose="020B0604020202020204" pitchFamily="34" charset="0"/>
                <a:cs typeface="Arial" panose="020B0604020202020204" pitchFamily="34" charset="0"/>
              </a:defRPr>
            </a:lvl1pPr>
          </a:lstStyle>
          <a:p>
            <a:r>
              <a:rPr lang="de-DE" dirty="0"/>
              <a:t>Titel</a:t>
            </a:r>
          </a:p>
        </p:txBody>
      </p:sp>
      <p:sp>
        <p:nvSpPr>
          <p:cNvPr id="3" name="Inhaltsplatzhalter 2">
            <a:extLst>
              <a:ext uri="{FF2B5EF4-FFF2-40B4-BE49-F238E27FC236}">
                <a16:creationId xmlns:a16="http://schemas.microsoft.com/office/drawing/2014/main" id="{77DCEF62-D361-4C9D-8F0F-6671AF793EA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3267B73-69C2-47A9-9509-7BA918F340D1}"/>
              </a:ext>
            </a:extLst>
          </p:cNvPr>
          <p:cNvSpPr>
            <a:spLocks noGrp="1"/>
          </p:cNvSpPr>
          <p:nvPr>
            <p:ph type="dt" sz="half" idx="10"/>
          </p:nvPr>
        </p:nvSpPr>
        <p:spPr/>
        <p:txBody>
          <a:bodyPr/>
          <a:lstStyle/>
          <a:p>
            <a:fld id="{24DE8C97-FB14-41A0-836E-7D8661ACE0C4}" type="datetime1">
              <a:rPr lang="de-DE" smtClean="0"/>
              <a:t>14.08.2023</a:t>
            </a:fld>
            <a:endParaRPr lang="de-DE" dirty="0"/>
          </a:p>
        </p:txBody>
      </p:sp>
      <p:sp>
        <p:nvSpPr>
          <p:cNvPr id="5" name="Fußzeilenplatzhalter 4">
            <a:extLst>
              <a:ext uri="{FF2B5EF4-FFF2-40B4-BE49-F238E27FC236}">
                <a16:creationId xmlns:a16="http://schemas.microsoft.com/office/drawing/2014/main" id="{B55353E6-904F-488E-8BD5-39A146AF475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4BE6D32-5AE3-4F97-A7DB-B09AEA8D4105}"/>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4439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BD3C-6963-4DD7-93C6-D942DE5113A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5226A611-B9AB-48AA-8B63-6006230C430D}"/>
              </a:ext>
            </a:extLst>
          </p:cNvPr>
          <p:cNvSpPr>
            <a:spLocks noGrp="1"/>
          </p:cNvSpPr>
          <p:nvPr>
            <p:ph sz="half" idx="1"/>
          </p:nvPr>
        </p:nvSpPr>
        <p:spPr>
          <a:xfrm>
            <a:off x="838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5382323-9855-401D-8BDC-CFF54F2B70F6}"/>
              </a:ext>
            </a:extLst>
          </p:cNvPr>
          <p:cNvSpPr>
            <a:spLocks noGrp="1"/>
          </p:cNvSpPr>
          <p:nvPr>
            <p:ph sz="half" idx="2"/>
          </p:nvPr>
        </p:nvSpPr>
        <p:spPr>
          <a:xfrm>
            <a:off x="6172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72EA103-97E9-49CB-BB6A-8B369CDD6966}"/>
              </a:ext>
            </a:extLst>
          </p:cNvPr>
          <p:cNvSpPr>
            <a:spLocks noGrp="1"/>
          </p:cNvSpPr>
          <p:nvPr>
            <p:ph type="dt" sz="half" idx="10"/>
          </p:nvPr>
        </p:nvSpPr>
        <p:spPr/>
        <p:txBody>
          <a:bodyPr/>
          <a:lstStyle/>
          <a:p>
            <a:fld id="{E24A70BB-8C2E-47F6-8AE2-DD2CEBE41235}" type="datetime1">
              <a:rPr lang="de-DE" smtClean="0"/>
              <a:t>14.08.2023</a:t>
            </a:fld>
            <a:endParaRPr lang="de-DE" dirty="0"/>
          </a:p>
        </p:txBody>
      </p:sp>
      <p:sp>
        <p:nvSpPr>
          <p:cNvPr id="6" name="Fußzeilenplatzhalter 5">
            <a:extLst>
              <a:ext uri="{FF2B5EF4-FFF2-40B4-BE49-F238E27FC236}">
                <a16:creationId xmlns:a16="http://schemas.microsoft.com/office/drawing/2014/main" id="{5040A893-787D-450C-8C6A-4CB6FF355D7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081AA7B-FDBC-46C8-AEEE-CDCAF9394AFE}"/>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757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5274-9175-4A0B-B8FF-A9B9C7C42C65}"/>
              </a:ext>
            </a:extLst>
          </p:cNvPr>
          <p:cNvSpPr>
            <a:spLocks noGrp="1"/>
          </p:cNvSpPr>
          <p:nvPr>
            <p:ph type="title"/>
          </p:nvPr>
        </p:nvSpPr>
        <p:spPr>
          <a:xfrm>
            <a:off x="839788" y="365125"/>
            <a:ext cx="882558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AEF5DB55-B1E6-4A19-80B1-D5990CA41935}"/>
              </a:ext>
            </a:extLst>
          </p:cNvPr>
          <p:cNvSpPr>
            <a:spLocks noGrp="1"/>
          </p:cNvSpPr>
          <p:nvPr>
            <p:ph type="body" idx="1"/>
          </p:nvPr>
        </p:nvSpPr>
        <p:spPr>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CFA9C52-E8A9-4435-98C2-B3FA36815789}"/>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E16AAD1D-EE5C-4865-8B8C-22E25E4B197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67635C2-FDE2-4A42-857A-57BB4CEB8E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F5B063-B897-4FFE-82C7-C99A38CEB60B}"/>
              </a:ext>
            </a:extLst>
          </p:cNvPr>
          <p:cNvSpPr>
            <a:spLocks noGrp="1"/>
          </p:cNvSpPr>
          <p:nvPr>
            <p:ph type="dt" sz="half" idx="10"/>
          </p:nvPr>
        </p:nvSpPr>
        <p:spPr/>
        <p:txBody>
          <a:bodyPr/>
          <a:lstStyle/>
          <a:p>
            <a:fld id="{E9FE53EA-55CC-48E5-9A32-125423AC6BE7}" type="datetime1">
              <a:rPr lang="de-DE" smtClean="0"/>
              <a:t>14.08.2023</a:t>
            </a:fld>
            <a:endParaRPr lang="de-DE" dirty="0"/>
          </a:p>
        </p:txBody>
      </p:sp>
      <p:sp>
        <p:nvSpPr>
          <p:cNvPr id="8" name="Fußzeilenplatzhalter 7">
            <a:extLst>
              <a:ext uri="{FF2B5EF4-FFF2-40B4-BE49-F238E27FC236}">
                <a16:creationId xmlns:a16="http://schemas.microsoft.com/office/drawing/2014/main" id="{69A77587-36F6-4EA9-A6A9-C64923D0D8AC}"/>
              </a:ext>
            </a:extLst>
          </p:cNvPr>
          <p:cNvSpPr>
            <a:spLocks noGrp="1"/>
          </p:cNvSpPr>
          <p:nvPr>
            <p:ph type="ftr" sz="quarter" idx="11"/>
          </p:nvPr>
        </p:nvSpPr>
        <p:spPr>
          <a:xfrm>
            <a:off x="1118937" y="6459427"/>
            <a:ext cx="10479498" cy="365125"/>
          </a:xfrm>
        </p:spPr>
        <p:txBody>
          <a:bodyPr/>
          <a:lstStyle/>
          <a:p>
            <a:endParaRPr lang="de-DE" dirty="0"/>
          </a:p>
        </p:txBody>
      </p:sp>
      <p:sp>
        <p:nvSpPr>
          <p:cNvPr id="9" name="Foliennummernplatzhalter 8">
            <a:extLst>
              <a:ext uri="{FF2B5EF4-FFF2-40B4-BE49-F238E27FC236}">
                <a16:creationId xmlns:a16="http://schemas.microsoft.com/office/drawing/2014/main" id="{B0923A4B-486F-4768-ADCD-FD8B85590FE5}"/>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37286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C78405-1CB4-4E90-AD45-585B3A212582}"/>
              </a:ext>
            </a:extLst>
          </p:cNvPr>
          <p:cNvSpPr>
            <a:spLocks noGrp="1"/>
          </p:cNvSpPr>
          <p:nvPr>
            <p:ph type="dt" sz="half" idx="10"/>
          </p:nvPr>
        </p:nvSpPr>
        <p:spPr>
          <a:xfrm>
            <a:off x="176468" y="6468022"/>
            <a:ext cx="942469" cy="365125"/>
          </a:xfrm>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BCAD56FC-D8F6-406C-ADC0-90D10FC90DD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3BC725-AFDD-4C18-B482-2420CB1AFB67}"/>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388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F2DE-AD8B-48B4-A0F9-8CF6A62F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90B484-9E53-4EEF-A7BC-2FEF31322045}"/>
              </a:ext>
            </a:extLst>
          </p:cNvPr>
          <p:cNvSpPr>
            <a:spLocks noGrp="1"/>
          </p:cNvSpPr>
          <p:nvPr>
            <p:ph type="dt" sz="half" idx="10"/>
          </p:nvPr>
        </p:nvSpPr>
        <p:spPr/>
        <p:txBody>
          <a:bodyPr/>
          <a:lstStyle/>
          <a:p>
            <a:fld id="{481808E3-2056-4E38-906E-B8E7D2713D40}" type="datetime1">
              <a:rPr lang="de-DE" smtClean="0"/>
              <a:t>14.08.2023</a:t>
            </a:fld>
            <a:endParaRPr lang="de-DE" dirty="0"/>
          </a:p>
        </p:txBody>
      </p:sp>
      <p:sp>
        <p:nvSpPr>
          <p:cNvPr id="4" name="Fußzeilenplatzhalter 3">
            <a:extLst>
              <a:ext uri="{FF2B5EF4-FFF2-40B4-BE49-F238E27FC236}">
                <a16:creationId xmlns:a16="http://schemas.microsoft.com/office/drawing/2014/main" id="{EAB3FFE6-963E-42E0-A1D9-239111CF5B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10432F2-3BA5-4549-800D-063A30AC572E}"/>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17337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74F4-8CD6-4391-8206-935D1684E1CB}"/>
              </a:ext>
            </a:extLst>
          </p:cNvPr>
          <p:cNvSpPr>
            <a:spLocks noGrp="1"/>
          </p:cNvSpPr>
          <p:nvPr>
            <p:ph type="title"/>
          </p:nvPr>
        </p:nvSpPr>
        <p:spPr>
          <a:xfrm>
            <a:off x="839788" y="457200"/>
            <a:ext cx="39322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779F838D-0326-4C97-BDC6-F7CFEFC06265}"/>
              </a:ext>
            </a:extLst>
          </p:cNvPr>
          <p:cNvSpPr>
            <a:spLocks noGrp="1"/>
          </p:cNvSpPr>
          <p:nvPr>
            <p:ph idx="1"/>
          </p:nvPr>
        </p:nvSpPr>
        <p:spPr>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3EC32984-8178-4150-8E2B-91E7A5CA99B3}"/>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10332894-5612-4B7E-86E5-D88AE9C13EA7}"/>
              </a:ext>
            </a:extLst>
          </p:cNvPr>
          <p:cNvSpPr>
            <a:spLocks noGrp="1"/>
          </p:cNvSpPr>
          <p:nvPr>
            <p:ph type="dt" sz="half" idx="10"/>
          </p:nvPr>
        </p:nvSpPr>
        <p:spPr/>
        <p:txBody>
          <a:bodyPr/>
          <a:lstStyle/>
          <a:p>
            <a:fld id="{21EC33C2-95CC-4A57-9E9D-5D0711A42746}" type="datetime1">
              <a:rPr lang="de-DE" smtClean="0"/>
              <a:t>14.08.2023</a:t>
            </a:fld>
            <a:endParaRPr lang="de-DE" dirty="0"/>
          </a:p>
        </p:txBody>
      </p:sp>
      <p:sp>
        <p:nvSpPr>
          <p:cNvPr id="6" name="Fußzeilenplatzhalter 5">
            <a:extLst>
              <a:ext uri="{FF2B5EF4-FFF2-40B4-BE49-F238E27FC236}">
                <a16:creationId xmlns:a16="http://schemas.microsoft.com/office/drawing/2014/main" id="{1967BC9E-372D-410C-80C9-E2A172E0110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9D2C3E5-1A0F-4BBA-B5D6-0CB0A29D5C84}"/>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1952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07DE-49B7-4CB9-9C8E-40FD58F38A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899261-6A39-4A0C-AE2A-F5A74D272FBE}"/>
              </a:ext>
            </a:extLst>
          </p:cNvPr>
          <p:cNvSpPr>
            <a:spLocks noGrp="1"/>
          </p:cNvSpPr>
          <p:nvPr>
            <p:ph type="pic" idx="1"/>
          </p:nvPr>
        </p:nvSpPr>
        <p:spPr>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342E56A-686A-40F7-B76F-EC0C5A16F48B}"/>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08D331CF-AB6A-45D0-BAB3-A93CB8C38138}"/>
              </a:ext>
            </a:extLst>
          </p:cNvPr>
          <p:cNvSpPr>
            <a:spLocks noGrp="1"/>
          </p:cNvSpPr>
          <p:nvPr>
            <p:ph type="dt" sz="half" idx="10"/>
          </p:nvPr>
        </p:nvSpPr>
        <p:spPr/>
        <p:txBody>
          <a:bodyPr/>
          <a:lstStyle/>
          <a:p>
            <a:fld id="{1424D013-7AFD-48B6-B01F-FA0375330B67}" type="datetime1">
              <a:rPr lang="de-DE" smtClean="0"/>
              <a:t>14.08.2023</a:t>
            </a:fld>
            <a:endParaRPr lang="de-DE" dirty="0"/>
          </a:p>
        </p:txBody>
      </p:sp>
      <p:sp>
        <p:nvSpPr>
          <p:cNvPr id="6" name="Fußzeilenplatzhalter 5">
            <a:extLst>
              <a:ext uri="{FF2B5EF4-FFF2-40B4-BE49-F238E27FC236}">
                <a16:creationId xmlns:a16="http://schemas.microsoft.com/office/drawing/2014/main" id="{CD06843D-3F0B-4248-BF83-B75E32B07E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112626C-EC5F-4E48-810B-4008E045A1BF}"/>
              </a:ext>
            </a:extLst>
          </p:cNvPr>
          <p:cNvSpPr>
            <a:spLocks noGrp="1"/>
          </p:cNvSpPr>
          <p:nvPr>
            <p:ph type="sldNum" sz="quarter" idx="12"/>
          </p:nvPr>
        </p:nvSpPr>
        <p:spPr/>
        <p:txBody>
          <a:bodyPr/>
          <a:lstStyle/>
          <a:p>
            <a:fld id="{F8EA345F-8417-4541-8FAD-CDA77055AA50}" type="slidenum">
              <a:rPr lang="de-DE" smtClean="0"/>
              <a:t>‹Nr.›</a:t>
            </a:fld>
            <a:endParaRPr lang="de-DE" dirty="0"/>
          </a:p>
        </p:txBody>
      </p:sp>
    </p:spTree>
    <p:extLst>
      <p:ext uri="{BB962C8B-B14F-4D97-AF65-F5344CB8AC3E}">
        <p14:creationId xmlns:p14="http://schemas.microsoft.com/office/powerpoint/2010/main" val="27106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AC9BF0B-1683-4154-8E6D-3BE5DCD9AD55}"/>
              </a:ext>
            </a:extLst>
          </p:cNvPr>
          <p:cNvSpPr/>
          <p:nvPr userDrawn="1"/>
        </p:nvSpPr>
        <p:spPr>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3103B17F-333F-41B7-AE86-C7A66C37E34E}"/>
              </a:ext>
            </a:extLst>
          </p:cNvPr>
          <p:cNvSpPr>
            <a:spLocks noGrp="1"/>
          </p:cNvSpPr>
          <p:nvPr>
            <p:ph type="title"/>
          </p:nvPr>
        </p:nvSpPr>
        <p:spPr>
          <a:xfrm>
            <a:off x="838200" y="365125"/>
            <a:ext cx="8835189" cy="105460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B2F2777-2377-40FE-86D4-6099B6394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A462D9-D54A-4212-865C-86588B1A5A8E}"/>
              </a:ext>
            </a:extLst>
          </p:cNvPr>
          <p:cNvSpPr>
            <a:spLocks noGrp="1"/>
          </p:cNvSpPr>
          <p:nvPr>
            <p:ph type="dt" sz="half" idx="2"/>
          </p:nvPr>
        </p:nvSpPr>
        <p:spPr>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DAA786EF-11C2-474E-A8D6-9579E7913903}" type="datetime1">
              <a:rPr lang="de-DE" smtClean="0"/>
              <a:t>14.08.2023</a:t>
            </a:fld>
            <a:endParaRPr lang="de-DE" dirty="0"/>
          </a:p>
        </p:txBody>
      </p:sp>
      <p:sp>
        <p:nvSpPr>
          <p:cNvPr id="5" name="Fußzeilenplatzhalter 4">
            <a:extLst>
              <a:ext uri="{FF2B5EF4-FFF2-40B4-BE49-F238E27FC236}">
                <a16:creationId xmlns:a16="http://schemas.microsoft.com/office/drawing/2014/main" id="{3E348FA0-A13D-4AEB-98D9-DDA8262D0E0B}"/>
              </a:ext>
            </a:extLst>
          </p:cNvPr>
          <p:cNvSpPr>
            <a:spLocks noGrp="1"/>
          </p:cNvSpPr>
          <p:nvPr>
            <p:ph type="ftr" sz="quarter" idx="3"/>
          </p:nvPr>
        </p:nvSpPr>
        <p:spPr>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DE" dirty="0"/>
          </a:p>
        </p:txBody>
      </p:sp>
      <p:sp>
        <p:nvSpPr>
          <p:cNvPr id="7" name="Rechteck 6">
            <a:extLst>
              <a:ext uri="{FF2B5EF4-FFF2-40B4-BE49-F238E27FC236}">
                <a16:creationId xmlns:a16="http://schemas.microsoft.com/office/drawing/2014/main" id="{B77ECF40-CEC8-4D18-9929-E92D762789FF}"/>
              </a:ext>
            </a:extLst>
          </p:cNvPr>
          <p:cNvSpPr/>
          <p:nvPr userDrawn="1"/>
        </p:nvSpPr>
        <p:spPr>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251F07A-EB8D-4B13-AD1D-8957C193D3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55815" y="225968"/>
            <a:ext cx="2347634" cy="1054601"/>
          </a:xfrm>
          <a:prstGeom prst="rect">
            <a:avLst/>
          </a:prstGeom>
        </p:spPr>
      </p:pic>
      <p:sp>
        <p:nvSpPr>
          <p:cNvPr id="10" name="Rechteck 9">
            <a:extLst>
              <a:ext uri="{FF2B5EF4-FFF2-40B4-BE49-F238E27FC236}">
                <a16:creationId xmlns:a16="http://schemas.microsoft.com/office/drawing/2014/main" id="{650DF2FF-B133-4C69-96CC-75E7B205A8CB}"/>
              </a:ext>
            </a:extLst>
          </p:cNvPr>
          <p:cNvSpPr/>
          <p:nvPr userDrawn="1"/>
        </p:nvSpPr>
        <p:spPr>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8F6A8EF9-2C67-4FD7-8A02-376078B14D67}"/>
              </a:ext>
            </a:extLst>
          </p:cNvPr>
          <p:cNvSpPr>
            <a:spLocks noGrp="1"/>
          </p:cNvSpPr>
          <p:nvPr>
            <p:ph type="sldNum" sz="quarter" idx="4"/>
          </p:nvPr>
        </p:nvSpPr>
        <p:spPr>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8EA345F-8417-4541-8FAD-CDA77055AA50}" type="slidenum">
              <a:rPr lang="de-DE" smtClean="0"/>
              <a:pPr/>
              <a:t>‹Nr.›</a:t>
            </a:fld>
            <a:endParaRPr lang="de-DE" dirty="0"/>
          </a:p>
        </p:txBody>
      </p:sp>
      <p:sp>
        <p:nvSpPr>
          <p:cNvPr id="11" name="Rechteck 10">
            <a:extLst>
              <a:ext uri="{FF2B5EF4-FFF2-40B4-BE49-F238E27FC236}">
                <a16:creationId xmlns:a16="http://schemas.microsoft.com/office/drawing/2014/main" id="{88176D8C-A9D1-41F1-826F-0B2ED7A7D876}"/>
              </a:ext>
            </a:extLst>
          </p:cNvPr>
          <p:cNvSpPr/>
          <p:nvPr userDrawn="1"/>
        </p:nvSpPr>
        <p:spPr>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082334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8" r:id="rId6"/>
    <p:sldLayoutId id="2147483667" r:id="rId7"/>
    <p:sldLayoutId id="2147483669" r:id="rId8"/>
    <p:sldLayoutId id="2147483670" r:id="rId9"/>
    <p:sldLayoutId id="2147483675" r:id="rId10"/>
  </p:sldLayoutIdLst>
  <p:hf hdr="0"/>
  <p:txStyles>
    <p:title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nthink.eu/default-title/advisory-boar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etter2.com/europe/germany/baden-wurttemberg/stuttgart?page=past-weather#day=2&amp;month=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geogebra.org/m/uka5kz4c"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269631"/>
            <a:ext cx="5624511" cy="1258887"/>
          </a:xfrm>
        </p:spPr>
        <p:txBody>
          <a:bodyPr/>
          <a:lstStyle/>
          <a:p>
            <a:pPr>
              <a:defRPr/>
            </a:pPr>
            <a:r>
              <a:rPr lang="de-DE" sz="4800" dirty="0" err="1"/>
              <a:t>Temperature</a:t>
            </a:r>
            <a:endParaRPr lang="de-DE" sz="6000" dirty="0"/>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endParaRPr lang="de-DE" sz="2400" dirty="0"/>
          </a:p>
          <a:p>
            <a:pPr marL="0" indent="0">
              <a:spcBef>
                <a:spcPts val="0"/>
              </a:spcBef>
              <a:buNone/>
              <a:tabLst>
                <a:tab pos="2637155" algn="ctr"/>
                <a:tab pos="5274310" algn="r"/>
              </a:tabLst>
            </a:pPr>
            <a:r>
              <a:rPr lang="en-GB" sz="2000" dirty="0">
                <a:effectLst/>
                <a:latin typeface="+mn-lt"/>
                <a:ea typeface="Calibri" panose="020F0502020204030204" pitchFamily="34" charset="0"/>
                <a:cs typeface="Times New Roman" panose="02020603050405020304" pitchFamily="18" charset="0"/>
              </a:rPr>
              <a:t>This material is provided by the </a:t>
            </a:r>
            <a:r>
              <a:rPr lang="en-GB" sz="2000" u="sng" dirty="0" err="1">
                <a:solidFill>
                  <a:srgbClr val="0563C1"/>
                </a:solidFill>
                <a:effectLst/>
                <a:latin typeface="+mn-lt"/>
                <a:ea typeface="Calibri" panose="020F0502020204030204" pitchFamily="34" charset="0"/>
                <a:cs typeface="Times New Roman" panose="02020603050405020304" pitchFamily="18" charset="0"/>
                <a:hlinkClick r:id="rId3"/>
              </a:rPr>
              <a:t>FunThink</a:t>
            </a:r>
            <a:r>
              <a:rPr lang="en-GB" sz="2000" u="sng" dirty="0">
                <a:solidFill>
                  <a:srgbClr val="0563C1"/>
                </a:solidFill>
                <a:effectLst/>
                <a:latin typeface="+mn-lt"/>
                <a:ea typeface="Calibri" panose="020F0502020204030204" pitchFamily="34" charset="0"/>
                <a:cs typeface="Times New Roman" panose="02020603050405020304" pitchFamily="18" charset="0"/>
                <a:hlinkClick r:id="rId3"/>
              </a:rPr>
              <a:t> team</a:t>
            </a:r>
            <a:r>
              <a:rPr lang="en-GB" sz="2000" dirty="0">
                <a:effectLst/>
                <a:latin typeface="+mn-lt"/>
                <a:ea typeface="Calibri" panose="020F0502020204030204" pitchFamily="34" charset="0"/>
                <a:cs typeface="Times New Roman" panose="02020603050405020304" pitchFamily="18" charset="0"/>
              </a:rPr>
              <a:t>, responsible institution: </a:t>
            </a:r>
          </a:p>
          <a:p>
            <a:pPr marL="0" indent="0">
              <a:spcBef>
                <a:spcPts val="0"/>
              </a:spcBef>
              <a:buNone/>
              <a:tabLst>
                <a:tab pos="2637155" algn="ctr"/>
                <a:tab pos="5274310" algn="r"/>
              </a:tabLst>
            </a:pPr>
            <a:r>
              <a:rPr lang="en-GB" sz="2000" dirty="0">
                <a:effectLst/>
                <a:latin typeface="+mn-lt"/>
                <a:ea typeface="Calibri" panose="020F0502020204030204" pitchFamily="34" charset="0"/>
                <a:cs typeface="Times New Roman" panose="02020603050405020304" pitchFamily="18" charset="0"/>
              </a:rPr>
              <a:t>Ludwigsburg University of Education </a:t>
            </a:r>
            <a:endParaRPr lang="de-DE" sz="2000" dirty="0">
              <a:effectLst/>
              <a:latin typeface="+mn-lt"/>
              <a:ea typeface="Calibri" panose="020F0502020204030204" pitchFamily="34" charset="0"/>
              <a:cs typeface="Times New Roman" panose="02020603050405020304" pitchFamily="18" charset="0"/>
            </a:endParaRPr>
          </a:p>
          <a:p>
            <a:pPr marL="0" indent="0">
              <a:buNone/>
              <a:tabLst>
                <a:tab pos="2637155" algn="ctr"/>
                <a:tab pos="5274310" algn="r"/>
              </a:tabLst>
            </a:pPr>
            <a:r>
              <a:rPr lang="en-GB" sz="2000" dirty="0">
                <a:effectLst/>
                <a:latin typeface="+mn-lt"/>
                <a:ea typeface="Calibri" panose="020F0502020204030204" pitchFamily="34" charset="0"/>
                <a:cs typeface="Times New Roman" panose="02020603050405020304" pitchFamily="18" charset="0"/>
              </a:rPr>
              <a:t>Unless otherwise noted, this work and its contents are licensed under a Creative Commons License (</a:t>
            </a:r>
            <a:r>
              <a:rPr lang="en-GB" sz="2000" u="sng" dirty="0">
                <a:solidFill>
                  <a:srgbClr val="0563C1"/>
                </a:solidFill>
                <a:effectLst/>
                <a:latin typeface="+mn-lt"/>
                <a:ea typeface="Calibri" panose="020F0502020204030204" pitchFamily="34" charset="0"/>
                <a:cs typeface="Times New Roman" panose="02020603050405020304" pitchFamily="18" charset="0"/>
                <a:hlinkClick r:id="rId4"/>
              </a:rPr>
              <a:t>CC BY-SA 4.0</a:t>
            </a:r>
            <a:r>
              <a:rPr lang="en-GB" sz="2000" dirty="0">
                <a:effectLst/>
                <a:latin typeface="+mn-lt"/>
                <a:ea typeface="Calibri" panose="020F0502020204030204" pitchFamily="34" charset="0"/>
                <a:cs typeface="Times New Roman" panose="02020603050405020304" pitchFamily="18" charset="0"/>
              </a:rPr>
              <a:t>). Excluded are funding logos and CC icons / module icons.</a:t>
            </a:r>
            <a:endParaRPr lang="de-DE" sz="2000" dirty="0">
              <a:effectLst/>
              <a:latin typeface="+mn-lt"/>
              <a:ea typeface="Calibri" panose="020F0502020204030204" pitchFamily="34" charset="0"/>
              <a:cs typeface="Times New Roman" panose="02020603050405020304" pitchFamily="18"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74074F-42A6-4D8F-A1BC-CB4E4EA22FE6}"/>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00AA3C11-6D22-49DF-B3E4-C3E409C379FC}"/>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36A6F96-8A39-49B1-9E97-FC72EE2C0BCF}"/>
              </a:ext>
            </a:extLst>
          </p:cNvPr>
          <p:cNvSpPr>
            <a:spLocks noGrp="1"/>
          </p:cNvSpPr>
          <p:nvPr>
            <p:ph type="sldNum" sz="quarter" idx="12"/>
          </p:nvPr>
        </p:nvSpPr>
        <p:spPr/>
        <p:txBody>
          <a:bodyPr/>
          <a:lstStyle/>
          <a:p>
            <a:fld id="{F8EA345F-8417-4541-8FAD-CDA77055AA50}" type="slidenum">
              <a:rPr lang="de-DE" smtClean="0"/>
              <a:t>10</a:t>
            </a:fld>
            <a:endParaRPr lang="de-DE" dirty="0"/>
          </a:p>
        </p:txBody>
      </p:sp>
      <p:pic>
        <p:nvPicPr>
          <p:cNvPr id="5" name="Grafik 4">
            <a:extLst>
              <a:ext uri="{FF2B5EF4-FFF2-40B4-BE49-F238E27FC236}">
                <a16:creationId xmlns:a16="http://schemas.microsoft.com/office/drawing/2014/main" id="{08799A2B-9224-43A4-8CBF-46CD0A8CAB83}"/>
              </a:ext>
            </a:extLst>
          </p:cNvPr>
          <p:cNvPicPr>
            <a:picLocks noChangeAspect="1"/>
          </p:cNvPicPr>
          <p:nvPr/>
        </p:nvPicPr>
        <p:blipFill>
          <a:blip r:embed="rId3"/>
          <a:stretch/>
        </p:blipFill>
        <p:spPr bwMode="auto">
          <a:xfrm>
            <a:off x="1761728" y="2124311"/>
            <a:ext cx="4174334" cy="2236521"/>
          </a:xfrm>
          <a:prstGeom prst="rect">
            <a:avLst/>
          </a:prstGeom>
        </p:spPr>
      </p:pic>
      <p:pic>
        <p:nvPicPr>
          <p:cNvPr id="6" name="Grafik 5">
            <a:extLst>
              <a:ext uri="{FF2B5EF4-FFF2-40B4-BE49-F238E27FC236}">
                <a16:creationId xmlns:a16="http://schemas.microsoft.com/office/drawing/2014/main" id="{B2EBF096-BC45-46DF-87CF-ABD6FDC6ED11}"/>
              </a:ext>
            </a:extLst>
          </p:cNvPr>
          <p:cNvPicPr>
            <a:picLocks noChangeAspect="1"/>
          </p:cNvPicPr>
          <p:nvPr/>
        </p:nvPicPr>
        <p:blipFill>
          <a:blip r:embed="rId4"/>
          <a:stretch>
            <a:fillRect/>
          </a:stretch>
        </p:blipFill>
        <p:spPr bwMode="auto">
          <a:xfrm>
            <a:off x="6121152" y="2060849"/>
            <a:ext cx="4309120" cy="2299983"/>
          </a:xfrm>
          <a:prstGeom prst="rect">
            <a:avLst/>
          </a:prstGeom>
        </p:spPr>
      </p:pic>
      <p:sp>
        <p:nvSpPr>
          <p:cNvPr id="7" name="Textfeld 6">
            <a:extLst>
              <a:ext uri="{FF2B5EF4-FFF2-40B4-BE49-F238E27FC236}">
                <a16:creationId xmlns:a16="http://schemas.microsoft.com/office/drawing/2014/main" id="{70335669-2382-4286-9143-7BFD3CDD48E2}"/>
              </a:ext>
            </a:extLst>
          </p:cNvPr>
          <p:cNvSpPr txBox="1"/>
          <p:nvPr/>
        </p:nvSpPr>
        <p:spPr bwMode="auto">
          <a:xfrm>
            <a:off x="3737316" y="4581128"/>
            <a:ext cx="5239004" cy="369332"/>
          </a:xfrm>
          <a:prstGeom prst="rect">
            <a:avLst/>
          </a:prstGeom>
          <a:noFill/>
        </p:spPr>
        <p:txBody>
          <a:bodyPr wrap="square" rtlCol="0">
            <a:spAutoFit/>
          </a:bodyPr>
          <a:lstStyle/>
          <a:p>
            <a:r>
              <a:rPr lang="en-US" dirty="0"/>
              <a:t>A					 B</a:t>
            </a:r>
          </a:p>
        </p:txBody>
      </p:sp>
      <p:sp>
        <p:nvSpPr>
          <p:cNvPr id="8" name="Textfeld 7">
            <a:extLst>
              <a:ext uri="{FF2B5EF4-FFF2-40B4-BE49-F238E27FC236}">
                <a16:creationId xmlns:a16="http://schemas.microsoft.com/office/drawing/2014/main" id="{EEB44528-E97C-4B4D-9FCC-86B01158EE38}"/>
              </a:ext>
            </a:extLst>
          </p:cNvPr>
          <p:cNvSpPr txBox="1"/>
          <p:nvPr/>
        </p:nvSpPr>
        <p:spPr bwMode="auto">
          <a:xfrm rot="16200000">
            <a:off x="5294726" y="1897671"/>
            <a:ext cx="2124184" cy="261610"/>
          </a:xfrm>
          <a:prstGeom prst="rect">
            <a:avLst/>
          </a:prstGeom>
          <a:noFill/>
        </p:spPr>
        <p:txBody>
          <a:bodyPr wrap="square" rtlCol="0">
            <a:spAutoFit/>
          </a:bodyPr>
          <a:lstStyle/>
          <a:p>
            <a:r>
              <a:rPr lang="en-US" sz="1050" dirty="0"/>
              <a:t>Temperature (°C)</a:t>
            </a:r>
          </a:p>
        </p:txBody>
      </p:sp>
      <p:sp>
        <p:nvSpPr>
          <p:cNvPr id="9" name="Textfeld 8">
            <a:extLst>
              <a:ext uri="{FF2B5EF4-FFF2-40B4-BE49-F238E27FC236}">
                <a16:creationId xmlns:a16="http://schemas.microsoft.com/office/drawing/2014/main" id="{9D8F3851-0B58-429C-A884-D7366CB3817E}"/>
              </a:ext>
            </a:extLst>
          </p:cNvPr>
          <p:cNvSpPr txBox="1"/>
          <p:nvPr/>
        </p:nvSpPr>
        <p:spPr bwMode="auto">
          <a:xfrm rot="16200000">
            <a:off x="985606" y="1993505"/>
            <a:ext cx="2124184" cy="261610"/>
          </a:xfrm>
          <a:prstGeom prst="rect">
            <a:avLst/>
          </a:prstGeom>
          <a:noFill/>
        </p:spPr>
        <p:txBody>
          <a:bodyPr wrap="square" rtlCol="0">
            <a:spAutoFit/>
          </a:bodyPr>
          <a:lstStyle/>
          <a:p>
            <a:r>
              <a:rPr lang="en-US" sz="1050" dirty="0"/>
              <a:t>Temperature (°C)</a:t>
            </a:r>
          </a:p>
        </p:txBody>
      </p:sp>
      <p:sp>
        <p:nvSpPr>
          <p:cNvPr id="10" name="Textfeld 9">
            <a:extLst>
              <a:ext uri="{FF2B5EF4-FFF2-40B4-BE49-F238E27FC236}">
                <a16:creationId xmlns:a16="http://schemas.microsoft.com/office/drawing/2014/main" id="{1F33A8FB-91E1-4CE7-AFCB-F366C0503D0E}"/>
              </a:ext>
            </a:extLst>
          </p:cNvPr>
          <p:cNvSpPr txBox="1"/>
          <p:nvPr/>
        </p:nvSpPr>
        <p:spPr bwMode="auto">
          <a:xfrm>
            <a:off x="5269386" y="3951479"/>
            <a:ext cx="1080120" cy="261610"/>
          </a:xfrm>
          <a:prstGeom prst="rect">
            <a:avLst/>
          </a:prstGeom>
          <a:noFill/>
        </p:spPr>
        <p:txBody>
          <a:bodyPr wrap="square" rtlCol="0">
            <a:spAutoFit/>
          </a:bodyPr>
          <a:lstStyle/>
          <a:p>
            <a:r>
              <a:rPr lang="en-US" sz="1050" dirty="0"/>
              <a:t>time</a:t>
            </a:r>
          </a:p>
        </p:txBody>
      </p:sp>
      <p:sp>
        <p:nvSpPr>
          <p:cNvPr id="11" name="Textfeld 10">
            <a:extLst>
              <a:ext uri="{FF2B5EF4-FFF2-40B4-BE49-F238E27FC236}">
                <a16:creationId xmlns:a16="http://schemas.microsoft.com/office/drawing/2014/main" id="{CEBF013C-D704-48A2-8C02-CE947E28414E}"/>
              </a:ext>
            </a:extLst>
          </p:cNvPr>
          <p:cNvSpPr txBox="1"/>
          <p:nvPr/>
        </p:nvSpPr>
        <p:spPr bwMode="auto">
          <a:xfrm>
            <a:off x="9890212" y="3984577"/>
            <a:ext cx="1080120" cy="261610"/>
          </a:xfrm>
          <a:prstGeom prst="rect">
            <a:avLst/>
          </a:prstGeom>
          <a:noFill/>
        </p:spPr>
        <p:txBody>
          <a:bodyPr wrap="square" rtlCol="0">
            <a:spAutoFit/>
          </a:bodyPr>
          <a:lstStyle/>
          <a:p>
            <a:r>
              <a:rPr lang="en-US" sz="1050" dirty="0"/>
              <a:t>time</a:t>
            </a:r>
          </a:p>
        </p:txBody>
      </p:sp>
      <p:sp>
        <p:nvSpPr>
          <p:cNvPr id="12" name="Rectangle 15">
            <a:extLst>
              <a:ext uri="{FF2B5EF4-FFF2-40B4-BE49-F238E27FC236}">
                <a16:creationId xmlns:a16="http://schemas.microsoft.com/office/drawing/2014/main" id="{D42CE03E-C1C4-4380-8D54-1D0D37967719}"/>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Which</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graph</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fits</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better</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a:t>
            </a:r>
            <a:endParaRPr lang="de-DE" altLang="de-DE" sz="2400" dirty="0">
              <a:solidFill>
                <a:srgbClr val="1B4E9F"/>
              </a:solidFill>
              <a:latin typeface="Arial" panose="020B0604020202020204" pitchFamily="34" charset="0"/>
              <a:cs typeface="Arial" panose="020B0604020202020204" pitchFamily="34" charset="0"/>
            </a:endParaRPr>
          </a:p>
        </p:txBody>
      </p:sp>
      <p:cxnSp>
        <p:nvCxnSpPr>
          <p:cNvPr id="13" name="Gerade Verbindung mit Pfeil 12">
            <a:extLst>
              <a:ext uri="{FF2B5EF4-FFF2-40B4-BE49-F238E27FC236}">
                <a16:creationId xmlns:a16="http://schemas.microsoft.com/office/drawing/2014/main" id="{A879CDBA-24C3-4CA4-8EB9-402FAAAF58C3}"/>
              </a:ext>
            </a:extLst>
          </p:cNvPr>
          <p:cNvCxnSpPr/>
          <p:nvPr/>
        </p:nvCxnSpPr>
        <p:spPr bwMode="auto">
          <a:xfrm>
            <a:off x="6226014" y="4226627"/>
            <a:ext cx="4118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 Verbindung mit Pfeil 13">
            <a:extLst>
              <a:ext uri="{FF2B5EF4-FFF2-40B4-BE49-F238E27FC236}">
                <a16:creationId xmlns:a16="http://schemas.microsoft.com/office/drawing/2014/main" id="{282C6FB4-3B29-4E2E-BAB5-909E46F0E8F8}"/>
              </a:ext>
            </a:extLst>
          </p:cNvPr>
          <p:cNvCxnSpPr/>
          <p:nvPr/>
        </p:nvCxnSpPr>
        <p:spPr bwMode="auto">
          <a:xfrm flipV="1">
            <a:off x="6233173" y="2004282"/>
            <a:ext cx="0" cy="2404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86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AE3C36-3EC6-4AD8-AC74-8330DAF4A997}"/>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4D788EB5-498D-4C82-BB6E-F8FA62CB03A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DF7760B-932B-4FF4-9599-15E5D04752C3}"/>
              </a:ext>
            </a:extLst>
          </p:cNvPr>
          <p:cNvSpPr>
            <a:spLocks noGrp="1"/>
          </p:cNvSpPr>
          <p:nvPr>
            <p:ph type="sldNum" sz="quarter" idx="12"/>
          </p:nvPr>
        </p:nvSpPr>
        <p:spPr/>
        <p:txBody>
          <a:bodyPr/>
          <a:lstStyle/>
          <a:p>
            <a:fld id="{F8EA345F-8417-4541-8FAD-CDA77055AA50}" type="slidenum">
              <a:rPr lang="de-DE" smtClean="0"/>
              <a:t>11</a:t>
            </a:fld>
            <a:endParaRPr lang="de-DE" dirty="0"/>
          </a:p>
        </p:txBody>
      </p:sp>
      <p:pic>
        <p:nvPicPr>
          <p:cNvPr id="5" name="Grafik 4">
            <a:extLst>
              <a:ext uri="{FF2B5EF4-FFF2-40B4-BE49-F238E27FC236}">
                <a16:creationId xmlns:a16="http://schemas.microsoft.com/office/drawing/2014/main" id="{CA4DE6C7-95A7-46FE-B488-EC2EEBC2C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67" y="360478"/>
            <a:ext cx="3251687" cy="5720078"/>
          </a:xfrm>
          <a:prstGeom prst="rect">
            <a:avLst/>
          </a:prstGeom>
        </p:spPr>
      </p:pic>
      <p:sp>
        <p:nvSpPr>
          <p:cNvPr id="6" name="Textfeld 5">
            <a:extLst>
              <a:ext uri="{FF2B5EF4-FFF2-40B4-BE49-F238E27FC236}">
                <a16:creationId xmlns:a16="http://schemas.microsoft.com/office/drawing/2014/main" id="{36869ADD-D9F1-485F-B609-3A2490CCEEE9}"/>
              </a:ext>
            </a:extLst>
          </p:cNvPr>
          <p:cNvSpPr txBox="1"/>
          <p:nvPr/>
        </p:nvSpPr>
        <p:spPr>
          <a:xfrm rot="16200000">
            <a:off x="6670424" y="723439"/>
            <a:ext cx="1033700"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time</a:t>
            </a:r>
          </a:p>
        </p:txBody>
      </p:sp>
      <p:sp>
        <p:nvSpPr>
          <p:cNvPr id="7" name="Textfeld 6">
            <a:extLst>
              <a:ext uri="{FF2B5EF4-FFF2-40B4-BE49-F238E27FC236}">
                <a16:creationId xmlns:a16="http://schemas.microsoft.com/office/drawing/2014/main" id="{9DAE89BB-0623-4AB4-863B-6E447C7A21D8}"/>
              </a:ext>
            </a:extLst>
          </p:cNvPr>
          <p:cNvSpPr txBox="1"/>
          <p:nvPr/>
        </p:nvSpPr>
        <p:spPr>
          <a:xfrm>
            <a:off x="8274748" y="5364072"/>
            <a:ext cx="1545406"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temperature (°C)</a:t>
            </a:r>
          </a:p>
        </p:txBody>
      </p:sp>
      <p:pic>
        <p:nvPicPr>
          <p:cNvPr id="8" name="Grafik 7">
            <a:extLst>
              <a:ext uri="{FF2B5EF4-FFF2-40B4-BE49-F238E27FC236}">
                <a16:creationId xmlns:a16="http://schemas.microsoft.com/office/drawing/2014/main" id="{EBF74685-372F-4392-A7B0-30B8AB3B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46" y="1832212"/>
            <a:ext cx="5960623" cy="3193576"/>
          </a:xfrm>
          <a:prstGeom prst="rect">
            <a:avLst/>
          </a:prstGeom>
        </p:spPr>
      </p:pic>
      <p:sp>
        <p:nvSpPr>
          <p:cNvPr id="9" name="Textfeld 8">
            <a:extLst>
              <a:ext uri="{FF2B5EF4-FFF2-40B4-BE49-F238E27FC236}">
                <a16:creationId xmlns:a16="http://schemas.microsoft.com/office/drawing/2014/main" id="{B98F0CCC-9518-443F-963F-22E577C29002}"/>
              </a:ext>
            </a:extLst>
          </p:cNvPr>
          <p:cNvSpPr txBox="1"/>
          <p:nvPr/>
        </p:nvSpPr>
        <p:spPr>
          <a:xfrm>
            <a:off x="5577377" y="4392584"/>
            <a:ext cx="673220"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time</a:t>
            </a:r>
          </a:p>
        </p:txBody>
      </p:sp>
      <p:sp>
        <p:nvSpPr>
          <p:cNvPr id="10" name="Textfeld 9">
            <a:extLst>
              <a:ext uri="{FF2B5EF4-FFF2-40B4-BE49-F238E27FC236}">
                <a16:creationId xmlns:a16="http://schemas.microsoft.com/office/drawing/2014/main" id="{52666226-B686-4D66-80AC-7A000708EAEA}"/>
              </a:ext>
            </a:extLst>
          </p:cNvPr>
          <p:cNvSpPr txBox="1"/>
          <p:nvPr/>
        </p:nvSpPr>
        <p:spPr>
          <a:xfrm rot="16200000">
            <a:off x="82717" y="2272799"/>
            <a:ext cx="1587661"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temperature (°C)</a:t>
            </a:r>
          </a:p>
        </p:txBody>
      </p:sp>
      <p:sp>
        <p:nvSpPr>
          <p:cNvPr id="11" name="Rectangle 15">
            <a:extLst>
              <a:ext uri="{FF2B5EF4-FFF2-40B4-BE49-F238E27FC236}">
                <a16:creationId xmlns:a16="http://schemas.microsoft.com/office/drawing/2014/main" id="{C466D974-968C-4DA3-A7F1-F262F7B8F5E5}"/>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Which</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graph</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is</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function</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a:t>
            </a:r>
            <a:endParaRPr lang="de-DE" altLang="de-DE" sz="2400"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6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6E2DFEDB-0F4A-48F1-8BCE-C61FB855C73F}"/>
              </a:ext>
            </a:extLst>
          </p:cNvPr>
          <p:cNvSpPr txBox="1"/>
          <p:nvPr/>
        </p:nvSpPr>
        <p:spPr>
          <a:xfrm>
            <a:off x="2423592" y="4653136"/>
            <a:ext cx="7416824"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	1			2			3</a:t>
            </a:r>
          </a:p>
        </p:txBody>
      </p:sp>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12</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Is</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this</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mapping</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unique</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Explain</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endParaRPr lang="de-DE" altLang="de-DE" sz="2400" b="1" i="1" dirty="0">
              <a:solidFill>
                <a:srgbClr val="1B4E9F"/>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AAAAF723-591C-41C3-97BD-11654382A431}"/>
              </a:ext>
            </a:extLst>
          </p:cNvPr>
          <p:cNvPicPr>
            <a:picLocks noChangeAspect="1"/>
          </p:cNvPicPr>
          <p:nvPr/>
        </p:nvPicPr>
        <p:blipFill>
          <a:blip r:embed="rId2"/>
          <a:stretch>
            <a:fillRect/>
          </a:stretch>
        </p:blipFill>
        <p:spPr>
          <a:xfrm>
            <a:off x="1983874" y="2471604"/>
            <a:ext cx="8306959" cy="1914792"/>
          </a:xfrm>
          <a:prstGeom prst="rect">
            <a:avLst/>
          </a:prstGeom>
        </p:spPr>
      </p:pic>
      <p:sp>
        <p:nvSpPr>
          <p:cNvPr id="7" name="Rechteck 6">
            <a:extLst>
              <a:ext uri="{FF2B5EF4-FFF2-40B4-BE49-F238E27FC236}">
                <a16:creationId xmlns:a16="http://schemas.microsoft.com/office/drawing/2014/main" id="{3D3A2413-1966-4043-9282-03A6BEF2ABC7}"/>
              </a:ext>
            </a:extLst>
          </p:cNvPr>
          <p:cNvSpPr/>
          <p:nvPr/>
        </p:nvSpPr>
        <p:spPr>
          <a:xfrm>
            <a:off x="4769202" y="1916832"/>
            <a:ext cx="5461115" cy="3384376"/>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AE5F10A0-4E8C-474D-BFDC-1476E12AE2EA}"/>
              </a:ext>
            </a:extLst>
          </p:cNvPr>
          <p:cNvSpPr/>
          <p:nvPr/>
        </p:nvSpPr>
        <p:spPr>
          <a:xfrm>
            <a:off x="7577513" y="1628800"/>
            <a:ext cx="2880320" cy="3888432"/>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63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13</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Is</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this</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mapping</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unique</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Explain</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endParaRPr lang="de-DE" altLang="de-DE" sz="2400" b="1" i="1" dirty="0">
              <a:solidFill>
                <a:srgbClr val="1B4E9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3D04F58A-0D1A-4F19-886C-EDF89342FFC0}"/>
              </a:ext>
            </a:extLst>
          </p:cNvPr>
          <p:cNvPicPr>
            <a:picLocks noChangeAspect="1"/>
          </p:cNvPicPr>
          <p:nvPr/>
        </p:nvPicPr>
        <p:blipFill>
          <a:blip r:embed="rId2"/>
          <a:stretch>
            <a:fillRect/>
          </a:stretch>
        </p:blipFill>
        <p:spPr>
          <a:xfrm>
            <a:off x="2135560" y="2089428"/>
            <a:ext cx="3353268" cy="2172003"/>
          </a:xfrm>
          <a:prstGeom prst="rect">
            <a:avLst/>
          </a:prstGeom>
        </p:spPr>
      </p:pic>
      <p:pic>
        <p:nvPicPr>
          <p:cNvPr id="11" name="Grafik 10">
            <a:extLst>
              <a:ext uri="{FF2B5EF4-FFF2-40B4-BE49-F238E27FC236}">
                <a16:creationId xmlns:a16="http://schemas.microsoft.com/office/drawing/2014/main" id="{EA72A332-5A73-4AA1-B05B-F389687A0EA1}"/>
              </a:ext>
            </a:extLst>
          </p:cNvPr>
          <p:cNvPicPr>
            <a:picLocks noChangeAspect="1"/>
          </p:cNvPicPr>
          <p:nvPr/>
        </p:nvPicPr>
        <p:blipFill>
          <a:blip r:embed="rId3"/>
          <a:stretch>
            <a:fillRect/>
          </a:stretch>
        </p:blipFill>
        <p:spPr>
          <a:xfrm>
            <a:off x="6240017" y="2092514"/>
            <a:ext cx="3486637" cy="2200582"/>
          </a:xfrm>
          <a:prstGeom prst="rect">
            <a:avLst/>
          </a:prstGeom>
        </p:spPr>
      </p:pic>
      <p:sp>
        <p:nvSpPr>
          <p:cNvPr id="12" name="Textfeld 11">
            <a:extLst>
              <a:ext uri="{FF2B5EF4-FFF2-40B4-BE49-F238E27FC236}">
                <a16:creationId xmlns:a16="http://schemas.microsoft.com/office/drawing/2014/main" id="{8F3852ED-389E-4F3E-8ADF-40422ABB81CE}"/>
              </a:ext>
            </a:extLst>
          </p:cNvPr>
          <p:cNvSpPr txBox="1"/>
          <p:nvPr/>
        </p:nvSpPr>
        <p:spPr>
          <a:xfrm>
            <a:off x="3575720" y="4711228"/>
            <a:ext cx="5328592"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1           	           			         2</a:t>
            </a:r>
          </a:p>
        </p:txBody>
      </p:sp>
    </p:spTree>
    <p:extLst>
      <p:ext uri="{BB962C8B-B14F-4D97-AF65-F5344CB8AC3E}">
        <p14:creationId xmlns:p14="http://schemas.microsoft.com/office/powerpoint/2010/main" val="16290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14</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Is</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this</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mapping</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unique</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Explain</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endParaRPr lang="de-DE" altLang="de-DE" sz="2400" b="1" i="1" dirty="0">
              <a:solidFill>
                <a:srgbClr val="1B4E9F"/>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8F3852ED-389E-4F3E-8ADF-40422ABB81CE}"/>
              </a:ext>
            </a:extLst>
          </p:cNvPr>
          <p:cNvSpPr txBox="1"/>
          <p:nvPr/>
        </p:nvSpPr>
        <p:spPr>
          <a:xfrm>
            <a:off x="3575720" y="4711228"/>
            <a:ext cx="5328592" cy="369332"/>
          </a:xfrm>
          <a:prstGeom prst="rect">
            <a:avLst/>
          </a:prstGeom>
          <a:noFill/>
        </p:spPr>
        <p:txBody>
          <a:bodyPr wrap="square" rtlCol="0">
            <a:spAutoFit/>
          </a:bodyPr>
          <a:lstStyle/>
          <a:p>
            <a:r>
              <a:rPr lang="de-DE" dirty="0">
                <a:solidFill>
                  <a:srgbClr val="1B4E9F"/>
                </a:solidFill>
                <a:latin typeface="Arial" panose="020B0604020202020204" pitchFamily="34" charset="0"/>
                <a:cs typeface="Arial" panose="020B0604020202020204" pitchFamily="34" charset="0"/>
              </a:rPr>
              <a:t>1           	           			         2</a:t>
            </a:r>
          </a:p>
        </p:txBody>
      </p:sp>
      <p:pic>
        <p:nvPicPr>
          <p:cNvPr id="9" name="Grafik 8">
            <a:extLst>
              <a:ext uri="{FF2B5EF4-FFF2-40B4-BE49-F238E27FC236}">
                <a16:creationId xmlns:a16="http://schemas.microsoft.com/office/drawing/2014/main" id="{6A22843F-5F6F-4567-8754-8A8FACC5E10A}"/>
              </a:ext>
            </a:extLst>
          </p:cNvPr>
          <p:cNvPicPr>
            <a:picLocks noChangeAspect="1"/>
          </p:cNvPicPr>
          <p:nvPr/>
        </p:nvPicPr>
        <p:blipFill>
          <a:blip r:embed="rId2"/>
          <a:stretch>
            <a:fillRect/>
          </a:stretch>
        </p:blipFill>
        <p:spPr>
          <a:xfrm>
            <a:off x="6471995" y="1916832"/>
            <a:ext cx="3477110" cy="2305372"/>
          </a:xfrm>
          <a:prstGeom prst="rect">
            <a:avLst/>
          </a:prstGeom>
        </p:spPr>
      </p:pic>
      <p:pic>
        <p:nvPicPr>
          <p:cNvPr id="13" name="Grafik 12">
            <a:extLst>
              <a:ext uri="{FF2B5EF4-FFF2-40B4-BE49-F238E27FC236}">
                <a16:creationId xmlns:a16="http://schemas.microsoft.com/office/drawing/2014/main" id="{32D9B5A2-3D73-4ACD-95E8-A95C93502E6C}"/>
              </a:ext>
            </a:extLst>
          </p:cNvPr>
          <p:cNvPicPr>
            <a:picLocks noChangeAspect="1"/>
          </p:cNvPicPr>
          <p:nvPr/>
        </p:nvPicPr>
        <p:blipFill>
          <a:blip r:embed="rId3"/>
          <a:stretch>
            <a:fillRect/>
          </a:stretch>
        </p:blipFill>
        <p:spPr>
          <a:xfrm>
            <a:off x="2250138" y="1973990"/>
            <a:ext cx="3591426" cy="2191056"/>
          </a:xfrm>
          <a:prstGeom prst="rect">
            <a:avLst/>
          </a:prstGeom>
        </p:spPr>
      </p:pic>
    </p:spTree>
    <p:extLst>
      <p:ext uri="{BB962C8B-B14F-4D97-AF65-F5344CB8AC3E}">
        <p14:creationId xmlns:p14="http://schemas.microsoft.com/office/powerpoint/2010/main" val="13947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15</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de-DE" sz="2400" b="1">
                <a:solidFill>
                  <a:srgbClr val="1B4E9F"/>
                </a:solidFill>
                <a:latin typeface="Arial" panose="020B0604020202020204" pitchFamily="34" charset="0"/>
                <a:ea typeface="Calibri" panose="020F0502020204030204" pitchFamily="34" charset="0"/>
                <a:cs typeface="Arial" panose="020B0604020202020204" pitchFamily="34" charset="0"/>
              </a:rPr>
              <a:t>Is this mapping unique? Explain! </a:t>
            </a:r>
            <a:endParaRPr lang="en-US" altLang="de-DE" sz="2400" b="1" i="1">
              <a:solidFill>
                <a:srgbClr val="1B4E9F"/>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23A31F28-45F6-45C7-9FD2-DBD990244489}"/>
              </a:ext>
            </a:extLst>
          </p:cNvPr>
          <p:cNvSpPr txBox="1"/>
          <p:nvPr/>
        </p:nvSpPr>
        <p:spPr>
          <a:xfrm>
            <a:off x="598494" y="1721470"/>
            <a:ext cx="792512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Situation 1: 	The number of cucumbers and their price.</a:t>
            </a:r>
          </a:p>
        </p:txBody>
      </p:sp>
      <p:sp>
        <p:nvSpPr>
          <p:cNvPr id="11" name="Textfeld 10">
            <a:extLst>
              <a:ext uri="{FF2B5EF4-FFF2-40B4-BE49-F238E27FC236}">
                <a16:creationId xmlns:a16="http://schemas.microsoft.com/office/drawing/2014/main" id="{1BFCB01F-A4C4-4AA8-82B1-FEFA932174B9}"/>
              </a:ext>
            </a:extLst>
          </p:cNvPr>
          <p:cNvSpPr txBox="1"/>
          <p:nvPr/>
        </p:nvSpPr>
        <p:spPr>
          <a:xfrm>
            <a:off x="598494" y="3400836"/>
            <a:ext cx="8680698"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Situation 3: 	</a:t>
            </a:r>
            <a:r>
              <a:rPr lang="en-US" dirty="0">
                <a:latin typeface="Arial" panose="020B0604020202020204" pitchFamily="34" charset="0"/>
                <a:cs typeface="Arial" panose="020B0604020202020204" pitchFamily="34" charset="0"/>
              </a:rPr>
              <a:t> The distance traveled to school and the time taken.</a:t>
            </a:r>
            <a:endParaRPr lang="de-DE" dirty="0">
              <a:latin typeface="Arial" panose="020B0604020202020204" pitchFamily="34" charset="0"/>
              <a:cs typeface="Arial" panose="020B0604020202020204" pitchFamily="34" charset="0"/>
            </a:endParaRPr>
          </a:p>
        </p:txBody>
      </p:sp>
      <p:grpSp>
        <p:nvGrpSpPr>
          <p:cNvPr id="14" name="Gruppieren 13">
            <a:extLst>
              <a:ext uri="{FF2B5EF4-FFF2-40B4-BE49-F238E27FC236}">
                <a16:creationId xmlns:a16="http://schemas.microsoft.com/office/drawing/2014/main" id="{3C67FEE6-B315-463D-BC9B-857C326AAE7A}"/>
              </a:ext>
            </a:extLst>
          </p:cNvPr>
          <p:cNvGrpSpPr/>
          <p:nvPr/>
        </p:nvGrpSpPr>
        <p:grpSpPr>
          <a:xfrm>
            <a:off x="598494" y="2390943"/>
            <a:ext cx="8587624" cy="914400"/>
            <a:chOff x="463302" y="3249498"/>
            <a:chExt cx="8587624" cy="914400"/>
          </a:xfrm>
        </p:grpSpPr>
        <p:sp>
          <p:nvSpPr>
            <p:cNvPr id="15" name="Textfeld 14">
              <a:extLst>
                <a:ext uri="{FF2B5EF4-FFF2-40B4-BE49-F238E27FC236}">
                  <a16:creationId xmlns:a16="http://schemas.microsoft.com/office/drawing/2014/main" id="{445DA30F-BE99-4DC7-961B-E95C8B6EFF22}"/>
                </a:ext>
              </a:extLst>
            </p:cNvPr>
            <p:cNvSpPr txBox="1"/>
            <p:nvPr/>
          </p:nvSpPr>
          <p:spPr>
            <a:xfrm>
              <a:off x="463302" y="3419708"/>
              <a:ext cx="7925122"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Situation 2: 	</a:t>
              </a:r>
              <a:r>
                <a:rPr lang="en-US" dirty="0">
                  <a:latin typeface="Arial" panose="020B0604020202020204" pitchFamily="34" charset="0"/>
                  <a:cs typeface="Arial" panose="020B0604020202020204" pitchFamily="34" charset="0"/>
                </a:rPr>
                <a:t> The burning time of a candle and the height of a candle.</a:t>
              </a:r>
              <a:endParaRPr lang="de-DE" dirty="0">
                <a:latin typeface="Arial" panose="020B0604020202020204" pitchFamily="34" charset="0"/>
                <a:cs typeface="Arial" panose="020B0604020202020204" pitchFamily="34" charset="0"/>
              </a:endParaRPr>
            </a:p>
          </p:txBody>
        </p:sp>
        <p:pic>
          <p:nvPicPr>
            <p:cNvPr id="16" name="Grafik 15" descr="Kerze">
              <a:extLst>
                <a:ext uri="{FF2B5EF4-FFF2-40B4-BE49-F238E27FC236}">
                  <a16:creationId xmlns:a16="http://schemas.microsoft.com/office/drawing/2014/main" id="{4FAF00E9-E791-41B6-8F43-DEDB6F26AB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6526" y="3249498"/>
              <a:ext cx="914400" cy="914400"/>
            </a:xfrm>
            <a:prstGeom prst="rect">
              <a:avLst/>
            </a:prstGeom>
          </p:spPr>
        </p:pic>
      </p:grpSp>
      <p:sp>
        <p:nvSpPr>
          <p:cNvPr id="17" name="Textfeld 16">
            <a:extLst>
              <a:ext uri="{FF2B5EF4-FFF2-40B4-BE49-F238E27FC236}">
                <a16:creationId xmlns:a16="http://schemas.microsoft.com/office/drawing/2014/main" id="{F1CEB4D4-6E12-4991-BBB1-ACF4656BE6AC}"/>
              </a:ext>
            </a:extLst>
          </p:cNvPr>
          <p:cNvSpPr txBox="1"/>
          <p:nvPr/>
        </p:nvSpPr>
        <p:spPr>
          <a:xfrm>
            <a:off x="647702" y="4240519"/>
            <a:ext cx="868069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Situation 4: 	An English word and its translation into another language. </a:t>
            </a:r>
          </a:p>
        </p:txBody>
      </p:sp>
    </p:spTree>
    <p:extLst>
      <p:ext uri="{BB962C8B-B14F-4D97-AF65-F5344CB8AC3E}">
        <p14:creationId xmlns:p14="http://schemas.microsoft.com/office/powerpoint/2010/main" val="18497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D1F9E-74DE-4BF4-BAF7-3905794B99D3}"/>
              </a:ext>
            </a:extLst>
          </p:cNvPr>
          <p:cNvSpPr>
            <a:spLocks noGrp="1"/>
          </p:cNvSpPr>
          <p:nvPr>
            <p:ph type="title"/>
          </p:nvPr>
        </p:nvSpPr>
        <p:spPr/>
        <p:txBody>
          <a:bodyPr/>
          <a:lstStyle/>
          <a:p>
            <a:endParaRPr lang="de-DE" dirty="0"/>
          </a:p>
        </p:txBody>
      </p:sp>
      <p:sp>
        <p:nvSpPr>
          <p:cNvPr id="3" name="Datumsplatzhalter 2">
            <a:extLst>
              <a:ext uri="{FF2B5EF4-FFF2-40B4-BE49-F238E27FC236}">
                <a16:creationId xmlns:a16="http://schemas.microsoft.com/office/drawing/2014/main" id="{71060504-4BCF-4CB0-8480-45311E01B95A}"/>
              </a:ext>
            </a:extLst>
          </p:cNvPr>
          <p:cNvSpPr>
            <a:spLocks noGrp="1"/>
          </p:cNvSpPr>
          <p:nvPr>
            <p:ph type="dt" sz="half" idx="10"/>
          </p:nvPr>
        </p:nvSpPr>
        <p:spPr/>
        <p:txBody>
          <a:bodyPr/>
          <a:lstStyle/>
          <a:p>
            <a:fld id="{ABFC7C4F-5162-4C41-A9B2-37F48A7B705E}" type="datetime1">
              <a:rPr lang="de-DE" smtClean="0"/>
              <a:t>14.08.2023</a:t>
            </a:fld>
            <a:endParaRPr lang="de-DE" dirty="0"/>
          </a:p>
        </p:txBody>
      </p:sp>
      <p:sp>
        <p:nvSpPr>
          <p:cNvPr id="4" name="Fußzeilenplatzhalter 3">
            <a:extLst>
              <a:ext uri="{FF2B5EF4-FFF2-40B4-BE49-F238E27FC236}">
                <a16:creationId xmlns:a16="http://schemas.microsoft.com/office/drawing/2014/main" id="{8AE5A683-B7BA-4244-B565-342634BE3A6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A20FB02-2451-416D-BC41-97E28DBBFFEF}"/>
              </a:ext>
            </a:extLst>
          </p:cNvPr>
          <p:cNvSpPr>
            <a:spLocks noGrp="1"/>
          </p:cNvSpPr>
          <p:nvPr>
            <p:ph type="sldNum" sz="quarter" idx="12"/>
          </p:nvPr>
        </p:nvSpPr>
        <p:spPr/>
        <p:txBody>
          <a:bodyPr/>
          <a:lstStyle/>
          <a:p>
            <a:fld id="{F8EA345F-8417-4541-8FAD-CDA77055AA50}" type="slidenum">
              <a:rPr lang="de-DE" smtClean="0"/>
              <a:pPr/>
              <a:t>16</a:t>
            </a:fld>
            <a:endParaRPr lang="de-DE" dirty="0"/>
          </a:p>
        </p:txBody>
      </p:sp>
    </p:spTree>
    <p:extLst>
      <p:ext uri="{BB962C8B-B14F-4D97-AF65-F5344CB8AC3E}">
        <p14:creationId xmlns:p14="http://schemas.microsoft.com/office/powerpoint/2010/main" val="2567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C153-DD32-45ED-A85D-03C161CF33C4}"/>
              </a:ext>
            </a:extLst>
          </p:cNvPr>
          <p:cNvSpPr>
            <a:spLocks noGrp="1"/>
          </p:cNvSpPr>
          <p:nvPr>
            <p:ph type="title"/>
          </p:nvPr>
        </p:nvSpPr>
        <p:spPr>
          <a:xfrm>
            <a:off x="1313113" y="2974206"/>
            <a:ext cx="4009658" cy="943560"/>
          </a:xfrm>
        </p:spPr>
        <p:txBody>
          <a:bodyPr>
            <a:normAutofit/>
          </a:bodyPr>
          <a:lstStyle/>
          <a:p>
            <a:r>
              <a:rPr lang="de-DE" sz="4000" b="1" dirty="0" err="1"/>
              <a:t>Temperature</a:t>
            </a:r>
            <a:endParaRPr lang="de-DE" sz="4000" b="1" dirty="0"/>
          </a:p>
        </p:txBody>
      </p:sp>
      <p:graphicFrame>
        <p:nvGraphicFramePr>
          <p:cNvPr id="4" name="Diagramm 3">
            <a:extLst>
              <a:ext uri="{FF2B5EF4-FFF2-40B4-BE49-F238E27FC236}">
                <a16:creationId xmlns:a16="http://schemas.microsoft.com/office/drawing/2014/main" id="{4C2AC071-5FDF-4EB1-B168-2209468845CA}"/>
              </a:ext>
            </a:extLst>
          </p:cNvPr>
          <p:cNvGraphicFramePr/>
          <p:nvPr>
            <p:extLst>
              <p:ext uri="{D42A27DB-BD31-4B8C-83A1-F6EECF244321}">
                <p14:modId xmlns:p14="http://schemas.microsoft.com/office/powerpoint/2010/main" val="4055135826"/>
              </p:ext>
            </p:extLst>
          </p:nvPr>
        </p:nvGraphicFramePr>
        <p:xfrm>
          <a:off x="5543128" y="1886552"/>
          <a:ext cx="5238637" cy="337555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Gerade Verbindung mit Pfeil 5">
            <a:extLst>
              <a:ext uri="{FF2B5EF4-FFF2-40B4-BE49-F238E27FC236}">
                <a16:creationId xmlns:a16="http://schemas.microsoft.com/office/drawing/2014/main" id="{BF1E8024-F8DE-4A7E-B7FA-FEE674B8EADE}"/>
              </a:ext>
            </a:extLst>
          </p:cNvPr>
          <p:cNvCxnSpPr>
            <a:cxnSpLocks/>
          </p:cNvCxnSpPr>
          <p:nvPr/>
        </p:nvCxnSpPr>
        <p:spPr>
          <a:xfrm flipV="1">
            <a:off x="5840083" y="2367815"/>
            <a:ext cx="0" cy="2601001"/>
          </a:xfrm>
          <a:prstGeom prst="straightConnector1">
            <a:avLst/>
          </a:prstGeom>
          <a:ln>
            <a:solidFill>
              <a:srgbClr val="40448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54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4F841-7481-4F70-885D-5739006E2B7D}"/>
              </a:ext>
            </a:extLst>
          </p:cNvPr>
          <p:cNvSpPr>
            <a:spLocks noGrp="1"/>
          </p:cNvSpPr>
          <p:nvPr>
            <p:ph type="title"/>
          </p:nvPr>
        </p:nvSpPr>
        <p:spPr/>
        <p:txBody>
          <a:bodyPr/>
          <a:lstStyle/>
          <a:p>
            <a:r>
              <a:rPr lang="en-US" dirty="0"/>
              <a:t>Temperature Stuttgart </a:t>
            </a:r>
            <a:endParaRPr lang="de-DE" dirty="0"/>
          </a:p>
        </p:txBody>
      </p:sp>
      <p:sp>
        <p:nvSpPr>
          <p:cNvPr id="4" name="Datumsplatzhalter 3">
            <a:extLst>
              <a:ext uri="{FF2B5EF4-FFF2-40B4-BE49-F238E27FC236}">
                <a16:creationId xmlns:a16="http://schemas.microsoft.com/office/drawing/2014/main" id="{F62B265B-78A5-442E-B875-A84922470507}"/>
              </a:ext>
            </a:extLst>
          </p:cNvPr>
          <p:cNvSpPr>
            <a:spLocks noGrp="1"/>
          </p:cNvSpPr>
          <p:nvPr>
            <p:ph type="dt" sz="half" idx="10"/>
          </p:nvPr>
        </p:nvSpPr>
        <p:spPr/>
        <p:txBody>
          <a:bodyPr/>
          <a:lstStyle/>
          <a:p>
            <a:fld id="{24DE8C97-FB14-41A0-836E-7D8661ACE0C4}" type="datetime1">
              <a:rPr lang="de-DE" smtClean="0"/>
              <a:t>14.08.2023</a:t>
            </a:fld>
            <a:endParaRPr lang="de-DE" dirty="0"/>
          </a:p>
        </p:txBody>
      </p:sp>
      <p:sp>
        <p:nvSpPr>
          <p:cNvPr id="5" name="Fußzeilenplatzhalter 4">
            <a:extLst>
              <a:ext uri="{FF2B5EF4-FFF2-40B4-BE49-F238E27FC236}">
                <a16:creationId xmlns:a16="http://schemas.microsoft.com/office/drawing/2014/main" id="{458F7DC9-D704-489E-8079-0A5875409CF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CD047D8-4A9F-4AA7-89D0-49E7FB813EF2}"/>
              </a:ext>
            </a:extLst>
          </p:cNvPr>
          <p:cNvSpPr>
            <a:spLocks noGrp="1"/>
          </p:cNvSpPr>
          <p:nvPr>
            <p:ph type="sldNum" sz="quarter" idx="12"/>
          </p:nvPr>
        </p:nvSpPr>
        <p:spPr/>
        <p:txBody>
          <a:bodyPr/>
          <a:lstStyle/>
          <a:p>
            <a:fld id="{F8EA345F-8417-4541-8FAD-CDA77055AA50}" type="slidenum">
              <a:rPr lang="de-DE" smtClean="0"/>
              <a:t>3</a:t>
            </a:fld>
            <a:endParaRPr lang="de-DE" dirty="0"/>
          </a:p>
        </p:txBody>
      </p:sp>
      <p:sp>
        <p:nvSpPr>
          <p:cNvPr id="7" name="Rechteck 6">
            <a:extLst>
              <a:ext uri="{FF2B5EF4-FFF2-40B4-BE49-F238E27FC236}">
                <a16:creationId xmlns:a16="http://schemas.microsoft.com/office/drawing/2014/main" id="{84160F09-6F84-4E2F-8463-9CE04944CE10}"/>
              </a:ext>
            </a:extLst>
          </p:cNvPr>
          <p:cNvSpPr/>
          <p:nvPr/>
        </p:nvSpPr>
        <p:spPr>
          <a:xfrm>
            <a:off x="2290813" y="5931466"/>
            <a:ext cx="8277211" cy="233975"/>
          </a:xfrm>
          <a:prstGeom prst="rect">
            <a:avLst/>
          </a:prstGeom>
        </p:spPr>
        <p:txBody>
          <a:bodyPr wrap="square">
            <a:spAutoFit/>
          </a:bodyPr>
          <a:lstStyle/>
          <a:p>
            <a:pPr>
              <a:lnSpc>
                <a:spcPct val="107000"/>
              </a:lnSpc>
              <a:spcAft>
                <a:spcPts val="800"/>
              </a:spcAft>
            </a:pPr>
            <a:r>
              <a:rPr lang="de-DE" sz="900" dirty="0">
                <a:latin typeface="Calibri" panose="020F0502020204030204" pitchFamily="34" charset="0"/>
                <a:ea typeface="Calibri" panose="020F0502020204030204" pitchFamily="34" charset="0"/>
                <a:cs typeface="Times New Roman" panose="02020603050405020304" pitchFamily="18" charset="0"/>
              </a:rPr>
              <a:t>Source </a:t>
            </a:r>
            <a:r>
              <a:rPr lang="de-DE" sz="900" dirty="0" err="1">
                <a:latin typeface="Calibri" panose="020F0502020204030204" pitchFamily="34" charset="0"/>
                <a:ea typeface="Calibri" panose="020F0502020204030204" pitchFamily="34" charset="0"/>
                <a:cs typeface="Times New Roman" panose="02020603050405020304" pitchFamily="18" charset="0"/>
              </a:rPr>
              <a:t>temperature</a:t>
            </a:r>
            <a:r>
              <a:rPr lang="de-DE" sz="900" dirty="0">
                <a:latin typeface="Calibri" panose="020F0502020204030204" pitchFamily="34" charset="0"/>
                <a:ea typeface="Calibri" panose="020F0502020204030204" pitchFamily="34" charset="0"/>
                <a:cs typeface="Times New Roman" panose="02020603050405020304" pitchFamily="18" charset="0"/>
              </a:rPr>
              <a:t> </a:t>
            </a:r>
            <a:r>
              <a:rPr lang="de-DE" sz="900" dirty="0" err="1">
                <a:latin typeface="Calibri" panose="020F0502020204030204" pitchFamily="34" charset="0"/>
                <a:ea typeface="Calibri" panose="020F0502020204030204" pitchFamily="34" charset="0"/>
                <a:cs typeface="Times New Roman" panose="02020603050405020304" pitchFamily="18" charset="0"/>
              </a:rPr>
              <a:t>data</a:t>
            </a:r>
            <a:r>
              <a:rPr lang="de-DE" sz="900" dirty="0">
                <a:latin typeface="Calibri" panose="020F0502020204030204" pitchFamily="34" charset="0"/>
                <a:ea typeface="Calibri" panose="020F0502020204030204" pitchFamily="34" charset="0"/>
                <a:cs typeface="Times New Roman" panose="02020603050405020304" pitchFamily="18" charset="0"/>
              </a:rPr>
              <a:t>: </a:t>
            </a:r>
            <a:r>
              <a:rPr lang="de-DE"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https://www.wetter2.com/europe/germany/baden-wurttemberg/stuttgart?page=past-weather#day=2&amp;month=2</a:t>
            </a:r>
            <a:r>
              <a:rPr lang="de-DE" sz="900" dirty="0">
                <a:latin typeface="Calibri" panose="020F0502020204030204" pitchFamily="34" charset="0"/>
                <a:ea typeface="Calibri" panose="020F0502020204030204" pitchFamily="34" charset="0"/>
                <a:cs typeface="Times New Roman" panose="02020603050405020304" pitchFamily="18" charset="0"/>
              </a:rPr>
              <a:t> (25.03.2022)</a:t>
            </a:r>
          </a:p>
        </p:txBody>
      </p:sp>
      <p:pic>
        <p:nvPicPr>
          <p:cNvPr id="8" name="Grafik 7">
            <a:extLst>
              <a:ext uri="{FF2B5EF4-FFF2-40B4-BE49-F238E27FC236}">
                <a16:creationId xmlns:a16="http://schemas.microsoft.com/office/drawing/2014/main" id="{BE6F741D-C021-4E5E-A13D-856336DD6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836" y="1522803"/>
            <a:ext cx="7956376" cy="4262859"/>
          </a:xfrm>
          <a:prstGeom prst="rect">
            <a:avLst/>
          </a:prstGeom>
        </p:spPr>
      </p:pic>
      <p:sp>
        <p:nvSpPr>
          <p:cNvPr id="10" name="Textfeld 9">
            <a:extLst>
              <a:ext uri="{FF2B5EF4-FFF2-40B4-BE49-F238E27FC236}">
                <a16:creationId xmlns:a16="http://schemas.microsoft.com/office/drawing/2014/main" id="{E1D797F0-5BA6-4C31-9C99-0CF1CAD070C2}"/>
              </a:ext>
            </a:extLst>
          </p:cNvPr>
          <p:cNvSpPr txBox="1"/>
          <p:nvPr/>
        </p:nvSpPr>
        <p:spPr>
          <a:xfrm>
            <a:off x="9004433" y="4991989"/>
            <a:ext cx="644893"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time</a:t>
            </a:r>
          </a:p>
        </p:txBody>
      </p:sp>
      <p:sp>
        <p:nvSpPr>
          <p:cNvPr id="11" name="Textfeld 10">
            <a:extLst>
              <a:ext uri="{FF2B5EF4-FFF2-40B4-BE49-F238E27FC236}">
                <a16:creationId xmlns:a16="http://schemas.microsoft.com/office/drawing/2014/main" id="{96CBBB7C-37FE-45A0-859A-71A5EA4F31C5}"/>
              </a:ext>
            </a:extLst>
          </p:cNvPr>
          <p:cNvSpPr txBox="1"/>
          <p:nvPr/>
        </p:nvSpPr>
        <p:spPr>
          <a:xfrm rot="16200000">
            <a:off x="1672924" y="2238248"/>
            <a:ext cx="1776651"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temperature (°C)</a:t>
            </a:r>
          </a:p>
        </p:txBody>
      </p:sp>
    </p:spTree>
    <p:extLst>
      <p:ext uri="{BB962C8B-B14F-4D97-AF65-F5344CB8AC3E}">
        <p14:creationId xmlns:p14="http://schemas.microsoft.com/office/powerpoint/2010/main" val="118540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54A5A61-7240-4714-94DB-0AA0A00FFAAB}"/>
              </a:ext>
            </a:extLst>
          </p:cNvPr>
          <p:cNvSpPr>
            <a:spLocks noGrp="1"/>
          </p:cNvSpPr>
          <p:nvPr>
            <p:ph type="dt" sz="half" idx="10"/>
          </p:nvPr>
        </p:nvSpPr>
        <p:spPr/>
        <p:txBody>
          <a:bodyPr/>
          <a:lstStyle/>
          <a:p>
            <a:pPr>
              <a:defRPr/>
            </a:pPr>
            <a:fld id="{E9C0470F-6C8E-422D-AA02-782C6DF9C399}" type="datetime1">
              <a:rPr lang="de-DE" smtClean="0"/>
              <a:t>14.08.2023</a:t>
            </a:fld>
            <a:endParaRPr lang="de-DE"/>
          </a:p>
        </p:txBody>
      </p:sp>
      <p:sp>
        <p:nvSpPr>
          <p:cNvPr id="3" name="Foliennummernplatzhalter 2">
            <a:extLst>
              <a:ext uri="{FF2B5EF4-FFF2-40B4-BE49-F238E27FC236}">
                <a16:creationId xmlns:a16="http://schemas.microsoft.com/office/drawing/2014/main" id="{A6BB8322-209F-4A63-98B5-080A18D7CFF6}"/>
              </a:ext>
            </a:extLst>
          </p:cNvPr>
          <p:cNvSpPr>
            <a:spLocks noGrp="1"/>
          </p:cNvSpPr>
          <p:nvPr>
            <p:ph type="sldNum" sz="quarter" idx="12"/>
          </p:nvPr>
        </p:nvSpPr>
        <p:spPr/>
        <p:txBody>
          <a:bodyPr/>
          <a:lstStyle/>
          <a:p>
            <a:pPr>
              <a:defRPr/>
            </a:pPr>
            <a:fld id="{FE16462F-0623-411B-87FB-D09229F25E1A}" type="slidenum">
              <a:rPr lang="de-DE" smtClean="0"/>
              <a:pPr>
                <a:defRPr/>
              </a:pPr>
              <a:t>4</a:t>
            </a:fld>
            <a:endParaRPr lang="de-DE"/>
          </a:p>
        </p:txBody>
      </p:sp>
      <p:pic>
        <p:nvPicPr>
          <p:cNvPr id="4" name="Grafik 3">
            <a:extLst>
              <a:ext uri="{FF2B5EF4-FFF2-40B4-BE49-F238E27FC236}">
                <a16:creationId xmlns:a16="http://schemas.microsoft.com/office/drawing/2014/main" id="{345FC687-D1DD-4FC1-A959-34188E118D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0157" y="360478"/>
            <a:ext cx="3251687" cy="5720078"/>
          </a:xfrm>
          <a:prstGeom prst="rect">
            <a:avLst/>
          </a:prstGeom>
        </p:spPr>
      </p:pic>
      <p:sp>
        <p:nvSpPr>
          <p:cNvPr id="5" name="Textfeld 4">
            <a:extLst>
              <a:ext uri="{FF2B5EF4-FFF2-40B4-BE49-F238E27FC236}">
                <a16:creationId xmlns:a16="http://schemas.microsoft.com/office/drawing/2014/main" id="{A8687B72-6D8B-45D3-84D8-EB393E861A17}"/>
              </a:ext>
            </a:extLst>
          </p:cNvPr>
          <p:cNvSpPr txBox="1"/>
          <p:nvPr/>
        </p:nvSpPr>
        <p:spPr>
          <a:xfrm rot="16200000">
            <a:off x="4572114" y="708051"/>
            <a:ext cx="1033700"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time</a:t>
            </a:r>
          </a:p>
        </p:txBody>
      </p:sp>
      <p:sp>
        <p:nvSpPr>
          <p:cNvPr id="6" name="Textfeld 5">
            <a:extLst>
              <a:ext uri="{FF2B5EF4-FFF2-40B4-BE49-F238E27FC236}">
                <a16:creationId xmlns:a16="http://schemas.microsoft.com/office/drawing/2014/main" id="{6F8800C1-A283-4862-B1FF-84DF986EF2CE}"/>
              </a:ext>
            </a:extLst>
          </p:cNvPr>
          <p:cNvSpPr txBox="1"/>
          <p:nvPr/>
        </p:nvSpPr>
        <p:spPr>
          <a:xfrm>
            <a:off x="6176438" y="5335197"/>
            <a:ext cx="1981316" cy="338554"/>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temperature (°C)</a:t>
            </a:r>
          </a:p>
        </p:txBody>
      </p:sp>
    </p:spTree>
    <p:extLst>
      <p:ext uri="{BB962C8B-B14F-4D97-AF65-F5344CB8AC3E}">
        <p14:creationId xmlns:p14="http://schemas.microsoft.com/office/powerpoint/2010/main" val="223459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AE3C36-3EC6-4AD8-AC74-8330DAF4A997}"/>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4D788EB5-498D-4C82-BB6E-F8FA62CB03A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DF7760B-932B-4FF4-9599-15E5D04752C3}"/>
              </a:ext>
            </a:extLst>
          </p:cNvPr>
          <p:cNvSpPr>
            <a:spLocks noGrp="1"/>
          </p:cNvSpPr>
          <p:nvPr>
            <p:ph type="sldNum" sz="quarter" idx="12"/>
          </p:nvPr>
        </p:nvSpPr>
        <p:spPr/>
        <p:txBody>
          <a:bodyPr/>
          <a:lstStyle/>
          <a:p>
            <a:fld id="{F8EA345F-8417-4541-8FAD-CDA77055AA50}" type="slidenum">
              <a:rPr lang="de-DE" smtClean="0"/>
              <a:t>5</a:t>
            </a:fld>
            <a:endParaRPr lang="de-DE" dirty="0"/>
          </a:p>
        </p:txBody>
      </p:sp>
      <p:pic>
        <p:nvPicPr>
          <p:cNvPr id="5" name="Grafik 4">
            <a:extLst>
              <a:ext uri="{FF2B5EF4-FFF2-40B4-BE49-F238E27FC236}">
                <a16:creationId xmlns:a16="http://schemas.microsoft.com/office/drawing/2014/main" id="{CA4DE6C7-95A7-46FE-B488-EC2EEBC2C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67" y="360478"/>
            <a:ext cx="3251687" cy="5720078"/>
          </a:xfrm>
          <a:prstGeom prst="rect">
            <a:avLst/>
          </a:prstGeom>
        </p:spPr>
      </p:pic>
      <p:sp>
        <p:nvSpPr>
          <p:cNvPr id="6" name="Textfeld 5">
            <a:extLst>
              <a:ext uri="{FF2B5EF4-FFF2-40B4-BE49-F238E27FC236}">
                <a16:creationId xmlns:a16="http://schemas.microsoft.com/office/drawing/2014/main" id="{36869ADD-D9F1-485F-B609-3A2490CCEEE9}"/>
              </a:ext>
            </a:extLst>
          </p:cNvPr>
          <p:cNvSpPr txBox="1"/>
          <p:nvPr/>
        </p:nvSpPr>
        <p:spPr>
          <a:xfrm rot="16200000">
            <a:off x="6670424" y="723439"/>
            <a:ext cx="1033700"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time</a:t>
            </a:r>
          </a:p>
        </p:txBody>
      </p:sp>
      <p:sp>
        <p:nvSpPr>
          <p:cNvPr id="7" name="Textfeld 6">
            <a:extLst>
              <a:ext uri="{FF2B5EF4-FFF2-40B4-BE49-F238E27FC236}">
                <a16:creationId xmlns:a16="http://schemas.microsoft.com/office/drawing/2014/main" id="{9DAE89BB-0623-4AB4-863B-6E447C7A21D8}"/>
              </a:ext>
            </a:extLst>
          </p:cNvPr>
          <p:cNvSpPr txBox="1"/>
          <p:nvPr/>
        </p:nvSpPr>
        <p:spPr>
          <a:xfrm>
            <a:off x="8274748" y="5364072"/>
            <a:ext cx="1545406"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temperature (°C)</a:t>
            </a:r>
          </a:p>
        </p:txBody>
      </p:sp>
      <p:pic>
        <p:nvPicPr>
          <p:cNvPr id="8" name="Grafik 7">
            <a:extLst>
              <a:ext uri="{FF2B5EF4-FFF2-40B4-BE49-F238E27FC236}">
                <a16:creationId xmlns:a16="http://schemas.microsoft.com/office/drawing/2014/main" id="{EBF74685-372F-4392-A7B0-30B8AB3B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46" y="1832212"/>
            <a:ext cx="5960623" cy="3193576"/>
          </a:xfrm>
          <a:prstGeom prst="rect">
            <a:avLst/>
          </a:prstGeom>
        </p:spPr>
      </p:pic>
      <p:sp>
        <p:nvSpPr>
          <p:cNvPr id="9" name="Textfeld 8">
            <a:extLst>
              <a:ext uri="{FF2B5EF4-FFF2-40B4-BE49-F238E27FC236}">
                <a16:creationId xmlns:a16="http://schemas.microsoft.com/office/drawing/2014/main" id="{B98F0CCC-9518-443F-963F-22E577C29002}"/>
              </a:ext>
            </a:extLst>
          </p:cNvPr>
          <p:cNvSpPr txBox="1"/>
          <p:nvPr/>
        </p:nvSpPr>
        <p:spPr>
          <a:xfrm>
            <a:off x="5577377" y="4392584"/>
            <a:ext cx="673220"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time</a:t>
            </a:r>
          </a:p>
        </p:txBody>
      </p:sp>
      <p:sp>
        <p:nvSpPr>
          <p:cNvPr id="10" name="Textfeld 9">
            <a:extLst>
              <a:ext uri="{FF2B5EF4-FFF2-40B4-BE49-F238E27FC236}">
                <a16:creationId xmlns:a16="http://schemas.microsoft.com/office/drawing/2014/main" id="{52666226-B686-4D66-80AC-7A000708EAEA}"/>
              </a:ext>
            </a:extLst>
          </p:cNvPr>
          <p:cNvSpPr txBox="1"/>
          <p:nvPr/>
        </p:nvSpPr>
        <p:spPr>
          <a:xfrm rot="16200000">
            <a:off x="82717" y="2272799"/>
            <a:ext cx="1587661"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temperature (°C)</a:t>
            </a:r>
          </a:p>
        </p:txBody>
      </p:sp>
    </p:spTree>
    <p:extLst>
      <p:ext uri="{BB962C8B-B14F-4D97-AF65-F5344CB8AC3E}">
        <p14:creationId xmlns:p14="http://schemas.microsoft.com/office/powerpoint/2010/main" val="426523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EC3ECD-7529-4CE7-BB18-023DD1690AAF}"/>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21FD084F-4DCC-44EF-915F-342443B3978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D9166353-B41E-4A1F-8075-A7D2E8F93150}"/>
              </a:ext>
            </a:extLst>
          </p:cNvPr>
          <p:cNvSpPr>
            <a:spLocks noGrp="1"/>
          </p:cNvSpPr>
          <p:nvPr>
            <p:ph type="sldNum" sz="quarter" idx="12"/>
          </p:nvPr>
        </p:nvSpPr>
        <p:spPr/>
        <p:txBody>
          <a:bodyPr/>
          <a:lstStyle/>
          <a:p>
            <a:fld id="{F8EA345F-8417-4541-8FAD-CDA77055AA50}" type="slidenum">
              <a:rPr lang="de-DE" smtClean="0"/>
              <a:t>6</a:t>
            </a:fld>
            <a:endParaRPr lang="de-DE" dirty="0"/>
          </a:p>
        </p:txBody>
      </p:sp>
      <p:sp>
        <p:nvSpPr>
          <p:cNvPr id="5" name="Textfeld 4">
            <a:extLst>
              <a:ext uri="{FF2B5EF4-FFF2-40B4-BE49-F238E27FC236}">
                <a16:creationId xmlns:a16="http://schemas.microsoft.com/office/drawing/2014/main" id="{0FAB6964-F5E3-4953-B23C-579F21A8029D}"/>
              </a:ext>
            </a:extLst>
          </p:cNvPr>
          <p:cNvSpPr txBox="1"/>
          <p:nvPr/>
        </p:nvSpPr>
        <p:spPr>
          <a:xfrm>
            <a:off x="647702" y="567950"/>
            <a:ext cx="6563072"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2400" b="1" dirty="0">
                <a:solidFill>
                  <a:srgbClr val="1B4E9F"/>
                </a:solidFill>
                <a:latin typeface="Arial" panose="020B0604020202020204" pitchFamily="34" charset="0"/>
                <a:cs typeface="Arial" panose="020B0604020202020204" pitchFamily="34" charset="0"/>
              </a:rPr>
              <a:t>GeoGebra „</a:t>
            </a:r>
            <a:r>
              <a:rPr lang="de-DE" sz="2400" b="1" dirty="0" err="1">
                <a:solidFill>
                  <a:srgbClr val="1B4E9F"/>
                </a:solidFill>
                <a:latin typeface="Arial" panose="020B0604020202020204" pitchFamily="34" charset="0"/>
                <a:cs typeface="Arial" panose="020B0604020202020204" pitchFamily="34" charset="0"/>
              </a:rPr>
              <a:t>Temperature</a:t>
            </a:r>
            <a:r>
              <a:rPr lang="de-DE" sz="2400" b="1" dirty="0">
                <a:solidFill>
                  <a:srgbClr val="1B4E9F"/>
                </a:solidFill>
                <a:latin typeface="Arial" panose="020B0604020202020204" pitchFamily="34" charset="0"/>
                <a:cs typeface="Arial" panose="020B0604020202020204" pitchFamily="34" charset="0"/>
              </a:rPr>
              <a:t>“</a:t>
            </a:r>
          </a:p>
          <a:p>
            <a:endParaRPr lang="de-DE" sz="2000" dirty="0">
              <a:solidFill>
                <a:srgbClr val="1B4E9F"/>
              </a:solidFill>
              <a:latin typeface="Arial" panose="020B0604020202020204" pitchFamily="34" charset="0"/>
              <a:cs typeface="Arial" panose="020B0604020202020204" pitchFamily="34" charset="0"/>
            </a:endParaRPr>
          </a:p>
          <a:p>
            <a:r>
              <a:rPr lang="de-DE" sz="2000" dirty="0" err="1">
                <a:solidFill>
                  <a:srgbClr val="1B4E9F"/>
                </a:solidFill>
                <a:latin typeface="Arial" panose="020B0604020202020204" pitchFamily="34" charset="0"/>
                <a:cs typeface="Arial" panose="020B0604020202020204" pitchFamily="34" charset="0"/>
              </a:rPr>
              <a:t>Complete</a:t>
            </a:r>
            <a:r>
              <a:rPr lang="de-DE" sz="2000" dirty="0">
                <a:solidFill>
                  <a:srgbClr val="1B4E9F"/>
                </a:solidFill>
                <a:latin typeface="Arial" panose="020B0604020202020204" pitchFamily="34" charset="0"/>
                <a:cs typeface="Arial" panose="020B0604020202020204" pitchFamily="34" charset="0"/>
              </a:rPr>
              <a:t> </a:t>
            </a:r>
            <a:r>
              <a:rPr lang="de-DE" sz="2000" dirty="0" err="1">
                <a:solidFill>
                  <a:srgbClr val="1B4E9F"/>
                </a:solidFill>
                <a:latin typeface="Arial" panose="020B0604020202020204" pitchFamily="34" charset="0"/>
                <a:cs typeface="Arial" panose="020B0604020202020204" pitchFamily="34" charset="0"/>
              </a:rPr>
              <a:t>the</a:t>
            </a:r>
            <a:r>
              <a:rPr lang="de-DE" sz="2000" dirty="0">
                <a:solidFill>
                  <a:srgbClr val="1B4E9F"/>
                </a:solidFill>
                <a:latin typeface="Arial" panose="020B0604020202020204" pitchFamily="34" charset="0"/>
                <a:cs typeface="Arial" panose="020B0604020202020204" pitchFamily="34" charset="0"/>
              </a:rPr>
              <a:t> </a:t>
            </a:r>
            <a:r>
              <a:rPr lang="de-DE" sz="2000" dirty="0" err="1">
                <a:solidFill>
                  <a:srgbClr val="1B4E9F"/>
                </a:solidFill>
                <a:latin typeface="Arial" panose="020B0604020202020204" pitchFamily="34" charset="0"/>
                <a:cs typeface="Arial" panose="020B0604020202020204" pitchFamily="34" charset="0"/>
              </a:rPr>
              <a:t>research</a:t>
            </a:r>
            <a:r>
              <a:rPr lang="de-DE" sz="2000" dirty="0">
                <a:solidFill>
                  <a:srgbClr val="1B4E9F"/>
                </a:solidFill>
                <a:latin typeface="Arial" panose="020B0604020202020204" pitchFamily="34" charset="0"/>
                <a:cs typeface="Arial" panose="020B0604020202020204" pitchFamily="34" charset="0"/>
              </a:rPr>
              <a:t> </a:t>
            </a:r>
            <a:r>
              <a:rPr lang="de-DE" sz="2000" dirty="0" err="1">
                <a:solidFill>
                  <a:srgbClr val="1B4E9F"/>
                </a:solidFill>
                <a:latin typeface="Arial" panose="020B0604020202020204" pitchFamily="34" charset="0"/>
                <a:cs typeface="Arial" panose="020B0604020202020204" pitchFamily="34" charset="0"/>
              </a:rPr>
              <a:t>assignment</a:t>
            </a:r>
            <a:r>
              <a:rPr lang="de-DE" sz="2000" dirty="0">
                <a:solidFill>
                  <a:srgbClr val="1B4E9F"/>
                </a:solidFill>
                <a:latin typeface="Arial" panose="020B0604020202020204" pitchFamily="34" charset="0"/>
                <a:cs typeface="Arial" panose="020B0604020202020204" pitchFamily="34" charset="0"/>
              </a:rPr>
              <a:t> in GeoGebra.</a:t>
            </a:r>
          </a:p>
          <a:p>
            <a:endParaRPr lang="de-DE" sz="2000" dirty="0">
              <a:solidFill>
                <a:schemeClr val="accent4"/>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90105488-6781-476C-AD21-F1C7D381717A}"/>
              </a:ext>
            </a:extLst>
          </p:cNvPr>
          <p:cNvPicPr>
            <a:picLocks noChangeAspect="1"/>
          </p:cNvPicPr>
          <p:nvPr/>
        </p:nvPicPr>
        <p:blipFill>
          <a:blip r:embed="rId2"/>
          <a:stretch>
            <a:fillRect/>
          </a:stretch>
        </p:blipFill>
        <p:spPr>
          <a:xfrm>
            <a:off x="6348548" y="1378546"/>
            <a:ext cx="3740677" cy="4790065"/>
          </a:xfrm>
          <a:prstGeom prst="rect">
            <a:avLst/>
          </a:prstGeom>
        </p:spPr>
      </p:pic>
      <p:cxnSp>
        <p:nvCxnSpPr>
          <p:cNvPr id="8" name="Gerade Verbindung mit Pfeil 7">
            <a:extLst>
              <a:ext uri="{FF2B5EF4-FFF2-40B4-BE49-F238E27FC236}">
                <a16:creationId xmlns:a16="http://schemas.microsoft.com/office/drawing/2014/main" id="{9087FF5D-826F-456B-87FC-C9A043E5755E}"/>
              </a:ext>
            </a:extLst>
          </p:cNvPr>
          <p:cNvCxnSpPr/>
          <p:nvPr/>
        </p:nvCxnSpPr>
        <p:spPr>
          <a:xfrm flipV="1">
            <a:off x="5440680" y="2155371"/>
            <a:ext cx="1770094" cy="313509"/>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
        <p:nvSpPr>
          <p:cNvPr id="9" name="Textfeld 8">
            <a:extLst>
              <a:ext uri="{FF2B5EF4-FFF2-40B4-BE49-F238E27FC236}">
                <a16:creationId xmlns:a16="http://schemas.microsoft.com/office/drawing/2014/main" id="{9F42739F-CD0A-4942-8EF3-DA975817EA77}"/>
              </a:ext>
            </a:extLst>
          </p:cNvPr>
          <p:cNvSpPr txBox="1"/>
          <p:nvPr/>
        </p:nvSpPr>
        <p:spPr>
          <a:xfrm>
            <a:off x="3929238" y="2284214"/>
            <a:ext cx="17112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move arrows</a:t>
            </a:r>
          </a:p>
        </p:txBody>
      </p:sp>
      <p:cxnSp>
        <p:nvCxnSpPr>
          <p:cNvPr id="10" name="Gerade Verbindung mit Pfeil 9">
            <a:extLst>
              <a:ext uri="{FF2B5EF4-FFF2-40B4-BE49-F238E27FC236}">
                <a16:creationId xmlns:a16="http://schemas.microsoft.com/office/drawing/2014/main" id="{A3512E00-E64A-4C59-9323-44A6AE4E52BB}"/>
              </a:ext>
            </a:extLst>
          </p:cNvPr>
          <p:cNvCxnSpPr>
            <a:cxnSpLocks/>
          </p:cNvCxnSpPr>
          <p:nvPr/>
        </p:nvCxnSpPr>
        <p:spPr>
          <a:xfrm flipV="1">
            <a:off x="5440679" y="2155372"/>
            <a:ext cx="2609724" cy="365124"/>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416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0117912-481B-48BD-A4ED-7CB3D12B2D86}"/>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73921F5A-EEFD-4D51-8133-D556EFC47235}"/>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A4AA696A-42AB-4164-B1CE-8870CF3DE9B6}"/>
              </a:ext>
            </a:extLst>
          </p:cNvPr>
          <p:cNvSpPr>
            <a:spLocks noGrp="1"/>
          </p:cNvSpPr>
          <p:nvPr>
            <p:ph type="sldNum" sz="quarter" idx="12"/>
          </p:nvPr>
        </p:nvSpPr>
        <p:spPr/>
        <p:txBody>
          <a:bodyPr/>
          <a:lstStyle/>
          <a:p>
            <a:fld id="{F8EA345F-8417-4541-8FAD-CDA77055AA50}" type="slidenum">
              <a:rPr lang="de-DE" smtClean="0"/>
              <a:t>7</a:t>
            </a:fld>
            <a:endParaRPr lang="de-DE" dirty="0"/>
          </a:p>
        </p:txBody>
      </p:sp>
      <p:sp>
        <p:nvSpPr>
          <p:cNvPr id="5" name="Textfeld 4">
            <a:extLst>
              <a:ext uri="{FF2B5EF4-FFF2-40B4-BE49-F238E27FC236}">
                <a16:creationId xmlns:a16="http://schemas.microsoft.com/office/drawing/2014/main" id="{025469F5-98D6-40C6-B528-96564DB2A8AB}"/>
              </a:ext>
            </a:extLst>
          </p:cNvPr>
          <p:cNvSpPr txBox="1"/>
          <p:nvPr/>
        </p:nvSpPr>
        <p:spPr>
          <a:xfrm>
            <a:off x="647702" y="403997"/>
            <a:ext cx="8568952" cy="1938992"/>
          </a:xfrm>
          <a:prstGeom prst="rect">
            <a:avLst/>
          </a:prstGeom>
          <a:solidFill>
            <a:schemeClr val="bg1"/>
          </a:solidFill>
        </p:spPr>
        <p:txBody>
          <a:bodyPr wrap="square" rtlCol="0">
            <a:spAutoFit/>
          </a:bodyPr>
          <a:lstStyle/>
          <a:p>
            <a:pPr algn="ctr"/>
            <a:r>
              <a:rPr lang="en-US" sz="2000" b="1" dirty="0">
                <a:solidFill>
                  <a:srgbClr val="1B4E9F"/>
                </a:solidFill>
                <a:latin typeface="Arial" panose="020B0604020202020204" pitchFamily="34" charset="0"/>
                <a:cs typeface="Arial" panose="020B0604020202020204" pitchFamily="34" charset="0"/>
              </a:rPr>
              <a:t>Task:</a:t>
            </a:r>
          </a:p>
          <a:p>
            <a:pPr algn="ctr"/>
            <a:endParaRPr lang="en-US" sz="2000" b="1" dirty="0">
              <a:solidFill>
                <a:srgbClr val="1B4E9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1B4E9F"/>
                </a:solidFill>
                <a:latin typeface="Arial" panose="020B0604020202020204" pitchFamily="34" charset="0"/>
                <a:cs typeface="Arial" panose="020B0604020202020204" pitchFamily="34" charset="0"/>
              </a:rPr>
              <a:t>Scan QR code. This leads you to the GeoGebra applet „Temperature“. </a:t>
            </a:r>
          </a:p>
          <a:p>
            <a:endParaRPr lang="en-US" sz="2000" dirty="0">
              <a:solidFill>
                <a:srgbClr val="1B4E9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1B4E9F"/>
                </a:solidFill>
                <a:latin typeface="Arial" panose="020B0604020202020204" pitchFamily="34" charset="0"/>
                <a:cs typeface="Arial" panose="020B0604020202020204" pitchFamily="34" charset="0"/>
              </a:rPr>
              <a:t>Complete the research assignments in order and record your findings in your research booklet. </a:t>
            </a:r>
          </a:p>
        </p:txBody>
      </p:sp>
      <p:pic>
        <p:nvPicPr>
          <p:cNvPr id="6" name="Grafik 5">
            <a:extLst>
              <a:ext uri="{FF2B5EF4-FFF2-40B4-BE49-F238E27FC236}">
                <a16:creationId xmlns:a16="http://schemas.microsoft.com/office/drawing/2014/main" id="{A94A7704-436B-467E-87EF-13BF36C6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840" y="2450815"/>
            <a:ext cx="2392936" cy="2400508"/>
          </a:xfrm>
          <a:prstGeom prst="rect">
            <a:avLst/>
          </a:prstGeom>
        </p:spPr>
      </p:pic>
      <p:sp>
        <p:nvSpPr>
          <p:cNvPr id="7" name="Textfeld 6">
            <a:extLst>
              <a:ext uri="{FF2B5EF4-FFF2-40B4-BE49-F238E27FC236}">
                <a16:creationId xmlns:a16="http://schemas.microsoft.com/office/drawing/2014/main" id="{C98415B6-8015-4EC6-BC19-88C070A9ED6A}"/>
              </a:ext>
            </a:extLst>
          </p:cNvPr>
          <p:cNvSpPr txBox="1"/>
          <p:nvPr/>
        </p:nvSpPr>
        <p:spPr>
          <a:xfrm>
            <a:off x="4113711" y="5231674"/>
            <a:ext cx="3964578" cy="369332"/>
          </a:xfrm>
          <a:prstGeom prst="rect">
            <a:avLst/>
          </a:prstGeom>
          <a:noFill/>
        </p:spPr>
        <p:txBody>
          <a:bodyPr wrap="square" rtlCol="0">
            <a:spAutoFit/>
          </a:bodyPr>
          <a:lstStyle/>
          <a:p>
            <a:r>
              <a:rPr lang="en-US" dirty="0">
                <a:hlinkClick r:id="rId3"/>
              </a:rPr>
              <a:t>https://www.geogebra.org/m/uka5kz4c</a:t>
            </a:r>
            <a:r>
              <a:rPr lang="en-US" dirty="0"/>
              <a:t> </a:t>
            </a:r>
          </a:p>
        </p:txBody>
      </p:sp>
    </p:spTree>
    <p:extLst>
      <p:ext uri="{BB962C8B-B14F-4D97-AF65-F5344CB8AC3E}">
        <p14:creationId xmlns:p14="http://schemas.microsoft.com/office/powerpoint/2010/main" val="115093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54796B2-A2EA-446D-B3D0-8D748F9B8415}"/>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3061765F-B516-43FC-9DB3-2450E3B8FC6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0B74A74-8260-4457-B2CB-C139EF66BD84}"/>
              </a:ext>
            </a:extLst>
          </p:cNvPr>
          <p:cNvSpPr>
            <a:spLocks noGrp="1"/>
          </p:cNvSpPr>
          <p:nvPr>
            <p:ph type="sldNum" sz="quarter" idx="12"/>
          </p:nvPr>
        </p:nvSpPr>
        <p:spPr/>
        <p:txBody>
          <a:bodyPr/>
          <a:lstStyle/>
          <a:p>
            <a:fld id="{F8EA345F-8417-4541-8FAD-CDA77055AA50}" type="slidenum">
              <a:rPr lang="de-DE" smtClean="0"/>
              <a:t>8</a:t>
            </a:fld>
            <a:endParaRPr lang="de-DE" dirty="0"/>
          </a:p>
        </p:txBody>
      </p:sp>
      <p:pic>
        <p:nvPicPr>
          <p:cNvPr id="5" name="Grafik 4">
            <a:extLst>
              <a:ext uri="{FF2B5EF4-FFF2-40B4-BE49-F238E27FC236}">
                <a16:creationId xmlns:a16="http://schemas.microsoft.com/office/drawing/2014/main" id="{E90DAB76-F24B-4B6F-A087-2CC63D523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093" y="1084737"/>
            <a:ext cx="6930634" cy="4951430"/>
          </a:xfrm>
          <a:prstGeom prst="rect">
            <a:avLst/>
          </a:prstGeom>
        </p:spPr>
      </p:pic>
      <p:sp>
        <p:nvSpPr>
          <p:cNvPr id="6" name="Rectangle 15">
            <a:extLst>
              <a:ext uri="{FF2B5EF4-FFF2-40B4-BE49-F238E27FC236}">
                <a16:creationId xmlns:a16="http://schemas.microsoft.com/office/drawing/2014/main" id="{23AC8904-495B-4B95-9AA8-B9A84AFE1EB6}"/>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Function</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as</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unique</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mapping</a:t>
            </a:r>
            <a:endParaRPr lang="de-DE" altLang="de-DE" sz="2400"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76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530170F-AC55-4CD4-AE50-E4F4D6A88F00}"/>
              </a:ext>
            </a:extLst>
          </p:cNvPr>
          <p:cNvSpPr>
            <a:spLocks noGrp="1"/>
          </p:cNvSpPr>
          <p:nvPr>
            <p:ph type="dt" sz="half" idx="10"/>
          </p:nvPr>
        </p:nvSpPr>
        <p:spPr/>
        <p:txBody>
          <a:bodyPr/>
          <a:lstStyle/>
          <a:p>
            <a:fld id="{57090D65-11CC-46AB-9DD8-090AF3BD368A}" type="datetime1">
              <a:rPr lang="de-DE" smtClean="0"/>
              <a:t>14.08.2023</a:t>
            </a:fld>
            <a:endParaRPr lang="de-DE" dirty="0"/>
          </a:p>
        </p:txBody>
      </p:sp>
      <p:sp>
        <p:nvSpPr>
          <p:cNvPr id="3" name="Fußzeilenplatzhalter 2">
            <a:extLst>
              <a:ext uri="{FF2B5EF4-FFF2-40B4-BE49-F238E27FC236}">
                <a16:creationId xmlns:a16="http://schemas.microsoft.com/office/drawing/2014/main" id="{4FAC421F-0C28-4B0D-BAB9-33E9D663EE9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CC186288-DDC3-49BB-BA9B-BF794853B3CE}"/>
              </a:ext>
            </a:extLst>
          </p:cNvPr>
          <p:cNvSpPr>
            <a:spLocks noGrp="1"/>
          </p:cNvSpPr>
          <p:nvPr>
            <p:ph type="sldNum" sz="quarter" idx="12"/>
          </p:nvPr>
        </p:nvSpPr>
        <p:spPr/>
        <p:txBody>
          <a:bodyPr/>
          <a:lstStyle/>
          <a:p>
            <a:fld id="{F8EA345F-8417-4541-8FAD-CDA77055AA50}" type="slidenum">
              <a:rPr lang="de-DE" smtClean="0"/>
              <a:t>9</a:t>
            </a:fld>
            <a:endParaRPr lang="de-DE" dirty="0"/>
          </a:p>
        </p:txBody>
      </p:sp>
      <p:sp>
        <p:nvSpPr>
          <p:cNvPr id="5" name="Rectangle 15">
            <a:extLst>
              <a:ext uri="{FF2B5EF4-FFF2-40B4-BE49-F238E27FC236}">
                <a16:creationId xmlns:a16="http://schemas.microsoft.com/office/drawing/2014/main" id="{1FCDE0DD-50F9-485E-B404-900591660004}"/>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Function</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as</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unique</a:t>
            </a:r>
            <a:r>
              <a:rPr lang="de-DE"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 </a:t>
            </a:r>
            <a:r>
              <a:rPr lang="de-DE" altLang="de-DE" sz="2400" b="1" dirty="0" err="1">
                <a:solidFill>
                  <a:srgbClr val="1B4E9F"/>
                </a:solidFill>
                <a:latin typeface="Arial" panose="020B0604020202020204" pitchFamily="34" charset="0"/>
                <a:ea typeface="Calibri" panose="020F0502020204030204" pitchFamily="34" charset="0"/>
                <a:cs typeface="Arial" panose="020B0604020202020204" pitchFamily="34" charset="0"/>
              </a:rPr>
              <a:t>mapping</a:t>
            </a:r>
            <a:endParaRPr lang="de-DE" altLang="de-DE" sz="2400" dirty="0">
              <a:solidFill>
                <a:srgbClr val="1B4E9F"/>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638B9A5C-63FB-44D8-BA2C-A175395D2E10}"/>
              </a:ext>
            </a:extLst>
          </p:cNvPr>
          <p:cNvPicPr/>
          <p:nvPr/>
        </p:nvPicPr>
        <p:blipFill>
          <a:blip r:embed="rId2">
            <a:extLst>
              <a:ext uri="{28A0092B-C50C-407E-A947-70E740481C1C}">
                <a14:useLocalDpi xmlns:a14="http://schemas.microsoft.com/office/drawing/2010/main" val="0"/>
              </a:ext>
            </a:extLst>
          </a:blip>
          <a:stretch>
            <a:fillRect/>
          </a:stretch>
        </p:blipFill>
        <p:spPr>
          <a:xfrm>
            <a:off x="2920047" y="1160462"/>
            <a:ext cx="6351905" cy="4537075"/>
          </a:xfrm>
          <a:prstGeom prst="rect">
            <a:avLst/>
          </a:prstGeom>
        </p:spPr>
      </p:pic>
    </p:spTree>
    <p:extLst>
      <p:ext uri="{BB962C8B-B14F-4D97-AF65-F5344CB8AC3E}">
        <p14:creationId xmlns:p14="http://schemas.microsoft.com/office/powerpoint/2010/main" val="8102023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378</Words>
  <Application>Microsoft Office PowerPoint</Application>
  <PresentationFormat>Breitbild</PresentationFormat>
  <Paragraphs>89</Paragraphs>
  <Slides>16</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Times New Roman</vt:lpstr>
      <vt:lpstr>Wingdings</vt:lpstr>
      <vt:lpstr>Office</vt:lpstr>
      <vt:lpstr>Temperature</vt:lpstr>
      <vt:lpstr>Temperature</vt:lpstr>
      <vt:lpstr>Temperature Stuttgart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Kerstin</dc:creator>
  <cp:lastModifiedBy>Frey, Kerstin</cp:lastModifiedBy>
  <cp:revision>47</cp:revision>
  <dcterms:created xsi:type="dcterms:W3CDTF">2021-02-10T09:52:27Z</dcterms:created>
  <dcterms:modified xsi:type="dcterms:W3CDTF">2023-08-14T12:34:25Z</dcterms:modified>
</cp:coreProperties>
</file>