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72" r:id="rId3"/>
    <p:sldId id="273" r:id="rId4"/>
    <p:sldId id="436" r:id="rId5"/>
    <p:sldId id="437" r:id="rId6"/>
    <p:sldId id="439" r:id="rId7"/>
    <p:sldId id="440" r:id="rId8"/>
    <p:sldId id="441" r:id="rId9"/>
    <p:sldId id="442" r:id="rId10"/>
    <p:sldId id="448" r:id="rId11"/>
    <p:sldId id="443" r:id="rId12"/>
    <p:sldId id="444" r:id="rId13"/>
    <p:sldId id="445" r:id="rId14"/>
    <p:sldId id="446" r:id="rId15"/>
    <p:sldId id="447" r:id="rId16"/>
    <p:sldId id="28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088" autoAdjust="0"/>
  </p:normalViewPr>
  <p:slideViewPr>
    <p:cSldViewPr snapToGrid="0">
      <p:cViewPr varScale="1">
        <p:scale>
          <a:sx n="82" d="100"/>
          <a:sy n="82" d="100"/>
        </p:scale>
        <p:origin x="14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r>
              <a:rPr lang="en-US" sz="1800" dirty="0">
                <a:solidFill>
                  <a:schemeClr val="accent1"/>
                </a:solidFill>
              </a:rPr>
              <a:t>Temperatur Stuttgart </a:t>
            </a:r>
          </a:p>
        </c:rich>
      </c:tx>
      <c:layout>
        <c:manualLayout>
          <c:xMode val="edge"/>
          <c:yMode val="edge"/>
          <c:x val="0.26566991688423508"/>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de-DE"/>
        </a:p>
      </c:txPr>
    </c:title>
    <c:autoTitleDeleted val="0"/>
    <c:plotArea>
      <c:layout/>
      <c:scatterChart>
        <c:scatterStyle val="smoothMarker"/>
        <c:varyColors val="0"/>
        <c:ser>
          <c:idx val="0"/>
          <c:order val="0"/>
          <c:tx>
            <c:strRef>
              <c:f>Tabelle1!$F$2</c:f>
              <c:strCache>
                <c:ptCount val="1"/>
                <c:pt idx="0">
                  <c:v>Temperatur</c:v>
                </c:pt>
              </c:strCache>
            </c:strRef>
          </c:tx>
          <c:spPr>
            <a:ln w="19050" cap="rnd">
              <a:solidFill>
                <a:srgbClr val="404484"/>
              </a:solidFill>
              <a:round/>
            </a:ln>
            <a:effectLst/>
          </c:spPr>
          <c:marker>
            <c:symbol val="none"/>
          </c:marker>
          <c:xVal>
            <c:numRef>
              <c:f>Tabelle1!$E$3:$E$11</c:f>
              <c:numCache>
                <c:formatCode>General</c:formatCode>
                <c:ptCount val="9"/>
                <c:pt idx="0">
                  <c:v>0</c:v>
                </c:pt>
                <c:pt idx="1">
                  <c:v>3</c:v>
                </c:pt>
                <c:pt idx="2">
                  <c:v>6</c:v>
                </c:pt>
                <c:pt idx="3">
                  <c:v>9</c:v>
                </c:pt>
                <c:pt idx="4">
                  <c:v>12</c:v>
                </c:pt>
                <c:pt idx="5">
                  <c:v>15</c:v>
                </c:pt>
                <c:pt idx="6">
                  <c:v>18</c:v>
                </c:pt>
                <c:pt idx="7">
                  <c:v>21</c:v>
                </c:pt>
                <c:pt idx="8">
                  <c:v>24</c:v>
                </c:pt>
              </c:numCache>
            </c:numRef>
          </c:xVal>
          <c:yVal>
            <c:numRef>
              <c:f>Tabelle1!$F$3:$F$11</c:f>
              <c:numCache>
                <c:formatCode>General</c:formatCode>
                <c:ptCount val="9"/>
                <c:pt idx="0">
                  <c:v>3</c:v>
                </c:pt>
                <c:pt idx="1">
                  <c:v>3</c:v>
                </c:pt>
                <c:pt idx="2">
                  <c:v>3</c:v>
                </c:pt>
                <c:pt idx="3">
                  <c:v>5</c:v>
                </c:pt>
                <c:pt idx="4">
                  <c:v>8</c:v>
                </c:pt>
                <c:pt idx="5">
                  <c:v>10</c:v>
                </c:pt>
                <c:pt idx="6">
                  <c:v>8</c:v>
                </c:pt>
                <c:pt idx="7">
                  <c:v>7</c:v>
                </c:pt>
                <c:pt idx="8">
                  <c:v>6</c:v>
                </c:pt>
              </c:numCache>
            </c:numRef>
          </c:yVal>
          <c:smooth val="1"/>
          <c:extLst>
            <c:ext xmlns:c16="http://schemas.microsoft.com/office/drawing/2014/chart" uri="{C3380CC4-5D6E-409C-BE32-E72D297353CC}">
              <c16:uniqueId val="{00000000-DDD7-43EC-AC4E-232BB3D1F65E}"/>
            </c:ext>
          </c:extLst>
        </c:ser>
        <c:dLbls>
          <c:showLegendKey val="0"/>
          <c:showVal val="0"/>
          <c:showCatName val="0"/>
          <c:showSerName val="0"/>
          <c:showPercent val="0"/>
          <c:showBubbleSize val="0"/>
        </c:dLbls>
        <c:axId val="490756824"/>
        <c:axId val="490761088"/>
      </c:scatterChart>
      <c:valAx>
        <c:axId val="490756824"/>
        <c:scaling>
          <c:orientation val="minMax"/>
          <c:max val="24"/>
          <c:min val="0"/>
        </c:scaling>
        <c:delete val="0"/>
        <c:axPos val="b"/>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de-DE"/>
          </a:p>
        </c:txPr>
        <c:crossAx val="490761088"/>
        <c:crosses val="autoZero"/>
        <c:crossBetween val="midCat"/>
        <c:majorUnit val="1"/>
      </c:valAx>
      <c:valAx>
        <c:axId val="490761088"/>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de-DE"/>
          </a:p>
        </c:txPr>
        <c:crossAx val="490756824"/>
        <c:crosses val="autoZero"/>
        <c:crossBetween val="midCat"/>
        <c:majorUnit val="1"/>
      </c:valAx>
      <c:spPr>
        <a:solidFill>
          <a:schemeClr val="bg1"/>
        </a:solid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0.05833</cdr:x>
      <cdr:y>0.91123</cdr:y>
    </cdr:from>
    <cdr:ext cx="4750328" cy="0"/>
    <cdr:cxnSp macro="">
      <cdr:nvCxnSpPr>
        <cdr:cNvPr id="6" name="Gerade Verbindung mit Pfeil 5">
          <a:extLst xmlns:a="http://schemas.openxmlformats.org/drawingml/2006/main">
            <a:ext uri="{FF2B5EF4-FFF2-40B4-BE49-F238E27FC236}">
              <a16:creationId xmlns:a16="http://schemas.microsoft.com/office/drawing/2014/main" id="{2A74214A-2053-4CCB-A098-417038C03CA2}"/>
            </a:ext>
          </a:extLst>
        </cdr:cNvPr>
        <cdr:cNvCxnSpPr/>
      </cdr:nvCxnSpPr>
      <cdr:spPr>
        <a:xfrm xmlns:a="http://schemas.openxmlformats.org/drawingml/2006/main">
          <a:off x="305581" y="3075903"/>
          <a:ext cx="4750328" cy="0"/>
        </a:xfrm>
        <a:prstGeom xmlns:a="http://schemas.openxmlformats.org/drawingml/2006/main" prst="straightConnector1">
          <a:avLst/>
        </a:prstGeom>
        <a:ln xmlns:a="http://schemas.openxmlformats.org/drawingml/2006/main">
          <a:solidFill>
            <a:srgbClr val="404484"/>
          </a:solidFill>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28.09.2023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‹Nr.›</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B24D7C90-BD2A-4295-8F8A-EF2B8660D041}" type="slidenum">
              <a:rPr lang="de-DE" smtClean="0"/>
              <a:t>2</a:t>
            </a:fld>
            <a:endParaRPr lang="de-DE" dirty="0"/>
          </a:p>
        </p:txBody>
      </p:sp>
    </p:spTree>
    <p:extLst>
      <p:ext uri="{BB962C8B-B14F-4D97-AF65-F5344CB8AC3E}">
        <p14:creationId xmlns:p14="http://schemas.microsoft.com/office/powerpoint/2010/main" val="265892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err="1"/>
              <a:t>Beschreibung</a:t>
            </a:r>
            <a:r>
              <a:rPr lang="en-US" dirty="0"/>
              <a:t> </a:t>
            </a:r>
            <a:r>
              <a:rPr lang="en-US" dirty="0" err="1"/>
              <a:t>Schaubild</a:t>
            </a:r>
            <a:endParaRPr lang="en-US" dirty="0"/>
          </a:p>
          <a:p>
            <a:pPr>
              <a:defRPr/>
            </a:pPr>
            <a:r>
              <a:rPr lang="en-US" dirty="0" err="1"/>
              <a:t>Vereinfachte</a:t>
            </a:r>
            <a:r>
              <a:rPr lang="en-US" dirty="0"/>
              <a:t> </a:t>
            </a:r>
            <a:r>
              <a:rPr lang="en-US" dirty="0" err="1"/>
              <a:t>Darstellung</a:t>
            </a:r>
            <a:endParaRPr lang="en-US" dirty="0"/>
          </a:p>
          <a:p>
            <a:pPr>
              <a:defRPr/>
            </a:pPr>
            <a:r>
              <a:rPr lang="en-US" dirty="0" err="1"/>
              <a:t>Thematisierung</a:t>
            </a:r>
            <a:r>
              <a:rPr lang="en-US" dirty="0"/>
              <a:t> der </a:t>
            </a:r>
            <a:r>
              <a:rPr lang="en-US" dirty="0" err="1"/>
              <a:t>Linearisierung</a:t>
            </a:r>
            <a:r>
              <a:rPr lang="en-US" dirty="0"/>
              <a:t> in </a:t>
            </a:r>
            <a:r>
              <a:rPr lang="en-US" dirty="0" err="1"/>
              <a:t>Schaubild</a:t>
            </a:r>
            <a:r>
              <a:rPr lang="en-US" dirty="0"/>
              <a:t> B</a:t>
            </a:r>
          </a:p>
          <a:p>
            <a:pPr>
              <a:defRPr/>
            </a:pPr>
            <a:r>
              <a:rPr lang="en-US" dirty="0" err="1"/>
              <a:t>Fazit</a:t>
            </a:r>
            <a:r>
              <a:rPr lang="en-US" dirty="0"/>
              <a:t>: </a:t>
            </a:r>
            <a:r>
              <a:rPr lang="en-US" dirty="0" err="1"/>
              <a:t>Schaubild</a:t>
            </a:r>
            <a:r>
              <a:rPr lang="en-US" dirty="0"/>
              <a:t> A </a:t>
            </a:r>
            <a:r>
              <a:rPr lang="en-US" dirty="0" err="1"/>
              <a:t>passt</a:t>
            </a:r>
            <a:r>
              <a:rPr lang="en-US" dirty="0"/>
              <a:t> </a:t>
            </a:r>
            <a:r>
              <a:rPr lang="en-US" dirty="0" err="1"/>
              <a:t>besser</a:t>
            </a:r>
            <a:r>
              <a:rPr lang="en-US" dirty="0"/>
              <a:t>, </a:t>
            </a:r>
            <a:r>
              <a:rPr lang="en-US" dirty="0" err="1"/>
              <a:t>Temperaturen</a:t>
            </a:r>
            <a:r>
              <a:rPr lang="en-US" dirty="0"/>
              <a:t> </a:t>
            </a:r>
            <a:r>
              <a:rPr lang="en-US" dirty="0" err="1"/>
              <a:t>gehen</a:t>
            </a:r>
            <a:r>
              <a:rPr lang="en-US" dirty="0"/>
              <a:t> </a:t>
            </a:r>
            <a:r>
              <a:rPr lang="en-US" dirty="0" err="1"/>
              <a:t>ineinander</a:t>
            </a:r>
            <a:r>
              <a:rPr lang="en-US" dirty="0"/>
              <a:t> </a:t>
            </a:r>
            <a:r>
              <a:rPr lang="en-US" dirty="0" err="1"/>
              <a:t>über</a:t>
            </a:r>
            <a:r>
              <a:rPr lang="en-US" dirty="0"/>
              <a:t>, </a:t>
            </a:r>
            <a:r>
              <a:rPr lang="en-US" dirty="0" err="1"/>
              <a:t>lineare</a:t>
            </a:r>
            <a:r>
              <a:rPr lang="en-US" dirty="0"/>
              <a:t> </a:t>
            </a:r>
            <a:r>
              <a:rPr lang="en-US" dirty="0" err="1"/>
              <a:t>Veränderungen</a:t>
            </a:r>
            <a:r>
              <a:rPr lang="en-US" dirty="0"/>
              <a:t> </a:t>
            </a:r>
            <a:r>
              <a:rPr lang="en-US" dirty="0" err="1"/>
              <a:t>weniger</a:t>
            </a:r>
            <a:r>
              <a:rPr lang="en-US" dirty="0"/>
              <a:t> </a:t>
            </a:r>
            <a:r>
              <a:rPr lang="en-US" dirty="0" err="1"/>
              <a:t>passend</a:t>
            </a:r>
            <a:r>
              <a:rPr lang="en-US" dirty="0"/>
              <a:t>.</a:t>
            </a:r>
          </a:p>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166644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Ist die Situation eindeutig? Begründe! Was ist die erste, was die zweite Größe?</a:t>
            </a:r>
          </a:p>
          <a:p>
            <a:endParaRPr lang="de-DE" dirty="0"/>
          </a:p>
          <a:p>
            <a:endParaRPr lang="de-DE" dirty="0"/>
          </a:p>
          <a:p>
            <a:r>
              <a:rPr lang="de-DE" dirty="0"/>
              <a:t>Situation 1: 	Ich zahle für jede Gurke mehr, erste Größe: Salatgurke, zweite Größe Preis  eindeutige Zuordnung</a:t>
            </a:r>
          </a:p>
          <a:p>
            <a:r>
              <a:rPr lang="de-DE" dirty="0"/>
              <a:t>Situation 2: 	Es wird eine bestimmte Kerze betrachtet. Erste Größe: Brenndauer, zweite Größe: Höhe  eindeutige Zuordnung</a:t>
            </a:r>
          </a:p>
          <a:p>
            <a:r>
              <a:rPr lang="de-DE" dirty="0"/>
              <a:t>Situation 3:	erste Größe: Wegstrecke, zweite Größe: benötigte Zeit  nicht eindeutig. Ich kann von dem gleichen Ort unterschiedlich lange zur Schule brauchen wenn ich laufe, mit dem Fahrrad oder Auto fahre. Oder Diskussion</a:t>
            </a:r>
          </a:p>
          <a:p>
            <a:r>
              <a:rPr lang="de-DE" dirty="0"/>
              <a:t>Situation 4:	erste Größe: deutsches Wort; zweite Größe: englische Vokabel: nicht eindeutig. Ich kann zu einem deutschen Wort verschiedene Übersetzungen finden, z.B. Bank (als Sitzbank: </a:t>
            </a:r>
            <a:r>
              <a:rPr lang="de-DE" dirty="0" err="1"/>
              <a:t>bench</a:t>
            </a:r>
            <a:r>
              <a:rPr lang="de-DE" dirty="0"/>
              <a:t>) oder Bank (als Geldinstitut: </a:t>
            </a:r>
            <a:r>
              <a:rPr lang="de-DE" dirty="0" err="1"/>
              <a:t>bank</a:t>
            </a:r>
            <a:r>
              <a:rPr lang="de-DE" dirty="0"/>
              <a:t>)</a:t>
            </a:r>
          </a:p>
          <a:p>
            <a:endParaRPr lang="de-DE" dirty="0"/>
          </a:p>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15</a:t>
            </a:fld>
            <a:endParaRPr lang="de-DE" dirty="0"/>
          </a:p>
        </p:txBody>
      </p:sp>
    </p:spTree>
    <p:extLst>
      <p:ext uri="{BB962C8B-B14F-4D97-AF65-F5344CB8AC3E}">
        <p14:creationId xmlns:p14="http://schemas.microsoft.com/office/powerpoint/2010/main" val="144166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28.09.2023</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‹Nr.›</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28.09.2023</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28.09.2023</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28.09.2023</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28.09.2023</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28.09.2023</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28.09.2023</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28.09.2023</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‹Nr.›</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tter2.com/europe/germany/baden-wurttemberg/stuttgart?page=past-weather#day=2&amp;month=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de-DE" sz="4800" dirty="0"/>
              <a:t>Temperatur</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en-GB" sz="2000" dirty="0" err="1">
                <a:ea typeface="Calibri" panose="020F0502020204030204" pitchFamily="34" charset="0"/>
                <a:cs typeface="Times New Roman" panose="02020603050405020304" pitchFamily="18" charset="0"/>
              </a:rPr>
              <a:t>Diese</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Materialien</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werden</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vom</a:t>
            </a:r>
            <a:r>
              <a:rPr lang="en-GB" sz="2000" dirty="0">
                <a:ea typeface="Calibri" panose="020F0502020204030204" pitchFamily="34" charset="0"/>
                <a:cs typeface="Times New Roman" panose="02020603050405020304" pitchFamily="18" charset="0"/>
              </a:rPr>
              <a:t> </a:t>
            </a:r>
            <a:r>
              <a:rPr lang="en-GB" sz="2000" dirty="0">
                <a:ea typeface="Calibri" panose="020F0502020204030204" pitchFamily="34" charset="0"/>
                <a:cs typeface="Times New Roman" panose="02020603050405020304" pitchFamily="18" charset="0"/>
                <a:hlinkClick r:id="rId3"/>
              </a:rPr>
              <a:t>FunThink Team</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bereitgestellt</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verantwortliche</a:t>
            </a:r>
            <a:r>
              <a:rPr lang="en-GB" sz="2000" dirty="0">
                <a:ea typeface="Calibri" panose="020F0502020204030204" pitchFamily="34" charset="0"/>
                <a:cs typeface="Times New Roman" panose="02020603050405020304" pitchFamily="18" charset="0"/>
              </a:rPr>
              <a:t> Institution: </a:t>
            </a:r>
            <a:r>
              <a:rPr lang="en-GB" sz="2000" dirty="0" err="1">
                <a:ea typeface="Calibri" panose="020F0502020204030204" pitchFamily="34" charset="0"/>
                <a:cs typeface="Times New Roman" panose="02020603050405020304" pitchFamily="18" charset="0"/>
              </a:rPr>
              <a:t>Pädagogische</a:t>
            </a:r>
            <a:r>
              <a:rPr lang="en-GB" sz="2000" dirty="0">
                <a:ea typeface="Calibri" panose="020F0502020204030204" pitchFamily="34" charset="0"/>
                <a:cs typeface="Times New Roman" panose="02020603050405020304" pitchFamily="18" charset="0"/>
              </a:rPr>
              <a:t> Hochschule Ludwigsburg  </a:t>
            </a:r>
            <a:endParaRPr lang="de-DE" sz="2000" dirty="0">
              <a:ea typeface="Calibri" panose="020F0502020204030204" pitchFamily="34" charset="0"/>
              <a:cs typeface="Times New Roman" panose="02020603050405020304" pitchFamily="18" charset="0"/>
            </a:endParaRPr>
          </a:p>
          <a:p>
            <a:pPr marL="0" indent="0">
              <a:buNone/>
              <a:tabLst>
                <a:tab pos="2637155" algn="ctr"/>
                <a:tab pos="5274310" algn="r"/>
              </a:tabLst>
            </a:pPr>
            <a:r>
              <a:rPr lang="en-US" sz="2000" dirty="0" err="1"/>
              <a:t>Soweit</a:t>
            </a:r>
            <a:r>
              <a:rPr lang="en-US" sz="2000" dirty="0"/>
              <a:t> </a:t>
            </a:r>
            <a:r>
              <a:rPr lang="en-US" sz="2000" dirty="0" err="1"/>
              <a:t>nicht</a:t>
            </a:r>
            <a:r>
              <a:rPr lang="en-US" sz="2000" dirty="0"/>
              <a:t> </a:t>
            </a:r>
            <a:r>
              <a:rPr lang="en-US" sz="2000" dirty="0" err="1"/>
              <a:t>anders</a:t>
            </a:r>
            <a:r>
              <a:rPr lang="en-US" sz="2000" dirty="0"/>
              <a:t> </a:t>
            </a:r>
            <a:r>
              <a:rPr lang="en-US" sz="2000" dirty="0" err="1"/>
              <a:t>vermerkt</a:t>
            </a:r>
            <a:r>
              <a:rPr lang="en-US" sz="2000" dirty="0"/>
              <a:t>, </a:t>
            </a:r>
            <a:r>
              <a:rPr lang="en-US" sz="2000" dirty="0" err="1"/>
              <a:t>steht</a:t>
            </a:r>
            <a:r>
              <a:rPr lang="en-US" sz="2000" dirty="0"/>
              <a:t> dieses </a:t>
            </a:r>
            <a:r>
              <a:rPr lang="en-US" sz="2000" dirty="0" err="1"/>
              <a:t>Werk</a:t>
            </a:r>
            <a:r>
              <a:rPr lang="en-US" sz="2000" dirty="0"/>
              <a:t> und sein </a:t>
            </a:r>
            <a:r>
              <a:rPr lang="en-US" sz="2000" dirty="0" err="1"/>
              <a:t>Inhalt</a:t>
            </a:r>
            <a:r>
              <a:rPr lang="en-US" sz="2000" dirty="0"/>
              <a:t> </a:t>
            </a:r>
            <a:r>
              <a:rPr lang="en-US" sz="2000" dirty="0" err="1"/>
              <a:t>unter</a:t>
            </a:r>
            <a:r>
              <a:rPr lang="en-US" sz="2000" dirty="0"/>
              <a:t> </a:t>
            </a:r>
            <a:r>
              <a:rPr lang="en-US" sz="2000" dirty="0" err="1"/>
              <a:t>einer</a:t>
            </a:r>
            <a:r>
              <a:rPr lang="en-US" sz="2000" dirty="0"/>
              <a:t> Creative Commons </a:t>
            </a:r>
            <a:r>
              <a:rPr lang="en-US" sz="2000" dirty="0" err="1"/>
              <a:t>Lizenz</a:t>
            </a:r>
            <a:r>
              <a:rPr lang="en-US" sz="2000" dirty="0"/>
              <a:t> (</a:t>
            </a:r>
            <a:r>
              <a:rPr lang="en-GB" sz="2000" u="sng" dirty="0">
                <a:solidFill>
                  <a:srgbClr val="0563C1"/>
                </a:solidFill>
                <a:ea typeface="Calibri" panose="020F0502020204030204" pitchFamily="34" charset="0"/>
                <a:cs typeface="Times New Roman" panose="02020603050405020304" pitchFamily="18" charset="0"/>
                <a:hlinkClick r:id="rId4"/>
              </a:rPr>
              <a:t>CC BY-SA 4.0</a:t>
            </a:r>
            <a:r>
              <a:rPr lang="en-US" sz="2000" dirty="0"/>
              <a:t>). </a:t>
            </a:r>
            <a:r>
              <a:rPr lang="en-US" sz="2000" dirty="0" err="1"/>
              <a:t>Ausgenommen</a:t>
            </a:r>
            <a:r>
              <a:rPr lang="en-US" sz="2000" dirty="0"/>
              <a:t> </a:t>
            </a:r>
            <a:r>
              <a:rPr lang="en-US" sz="2000" dirty="0" err="1"/>
              <a:t>sind</a:t>
            </a:r>
            <a:r>
              <a:rPr lang="en-US" sz="2000" dirty="0"/>
              <a:t> </a:t>
            </a:r>
            <a:r>
              <a:rPr lang="en-US" sz="2000" dirty="0" err="1"/>
              <a:t>Förderlogos</a:t>
            </a:r>
            <a:r>
              <a:rPr lang="en-US" sz="2000" dirty="0"/>
              <a:t> und CC-Icons / Modul-Icons. </a:t>
            </a:r>
            <a:endParaRPr lang="de-DE" sz="2000" dirty="0">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74074F-42A6-4D8F-A1BC-CB4E4EA22FE6}"/>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00AA3C11-6D22-49DF-B3E4-C3E409C379FC}"/>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36A6F96-8A39-49B1-9E97-FC72EE2C0BCF}"/>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5" name="Grafik 4">
            <a:extLst>
              <a:ext uri="{FF2B5EF4-FFF2-40B4-BE49-F238E27FC236}">
                <a16:creationId xmlns:a16="http://schemas.microsoft.com/office/drawing/2014/main" id="{08799A2B-9224-43A4-8CBF-46CD0A8CAB83}"/>
              </a:ext>
            </a:extLst>
          </p:cNvPr>
          <p:cNvPicPr>
            <a:picLocks noChangeAspect="1"/>
          </p:cNvPicPr>
          <p:nvPr/>
        </p:nvPicPr>
        <p:blipFill>
          <a:blip r:embed="rId3"/>
          <a:stretch/>
        </p:blipFill>
        <p:spPr bwMode="auto">
          <a:xfrm>
            <a:off x="1761728" y="2124311"/>
            <a:ext cx="4174334" cy="2236521"/>
          </a:xfrm>
          <a:prstGeom prst="rect">
            <a:avLst/>
          </a:prstGeom>
        </p:spPr>
      </p:pic>
      <p:pic>
        <p:nvPicPr>
          <p:cNvPr id="6" name="Grafik 5">
            <a:extLst>
              <a:ext uri="{FF2B5EF4-FFF2-40B4-BE49-F238E27FC236}">
                <a16:creationId xmlns:a16="http://schemas.microsoft.com/office/drawing/2014/main" id="{B2EBF096-BC45-46DF-87CF-ABD6FDC6ED11}"/>
              </a:ext>
            </a:extLst>
          </p:cNvPr>
          <p:cNvPicPr>
            <a:picLocks noChangeAspect="1"/>
          </p:cNvPicPr>
          <p:nvPr/>
        </p:nvPicPr>
        <p:blipFill>
          <a:blip r:embed="rId4"/>
          <a:stretch>
            <a:fillRect/>
          </a:stretch>
        </p:blipFill>
        <p:spPr bwMode="auto">
          <a:xfrm>
            <a:off x="6121152" y="2060849"/>
            <a:ext cx="4309120" cy="2299983"/>
          </a:xfrm>
          <a:prstGeom prst="rect">
            <a:avLst/>
          </a:prstGeom>
        </p:spPr>
      </p:pic>
      <p:sp>
        <p:nvSpPr>
          <p:cNvPr id="7" name="Textfeld 6">
            <a:extLst>
              <a:ext uri="{FF2B5EF4-FFF2-40B4-BE49-F238E27FC236}">
                <a16:creationId xmlns:a16="http://schemas.microsoft.com/office/drawing/2014/main" id="{70335669-2382-4286-9143-7BFD3CDD48E2}"/>
              </a:ext>
            </a:extLst>
          </p:cNvPr>
          <p:cNvSpPr txBox="1"/>
          <p:nvPr/>
        </p:nvSpPr>
        <p:spPr bwMode="auto">
          <a:xfrm>
            <a:off x="3737316" y="4581128"/>
            <a:ext cx="5239004" cy="369332"/>
          </a:xfrm>
          <a:prstGeom prst="rect">
            <a:avLst/>
          </a:prstGeom>
          <a:noFill/>
        </p:spPr>
        <p:txBody>
          <a:bodyPr wrap="square" rtlCol="0">
            <a:spAutoFit/>
          </a:bodyPr>
          <a:lstStyle/>
          <a:p>
            <a:r>
              <a:rPr lang="en-US" dirty="0"/>
              <a:t>A					 B</a:t>
            </a:r>
          </a:p>
        </p:txBody>
      </p:sp>
      <p:sp>
        <p:nvSpPr>
          <p:cNvPr id="8" name="Textfeld 7">
            <a:extLst>
              <a:ext uri="{FF2B5EF4-FFF2-40B4-BE49-F238E27FC236}">
                <a16:creationId xmlns:a16="http://schemas.microsoft.com/office/drawing/2014/main" id="{EEB44528-E97C-4B4D-9FCC-86B01158EE38}"/>
              </a:ext>
            </a:extLst>
          </p:cNvPr>
          <p:cNvSpPr txBox="1"/>
          <p:nvPr/>
        </p:nvSpPr>
        <p:spPr bwMode="auto">
          <a:xfrm rot="16200000">
            <a:off x="5294726" y="1897671"/>
            <a:ext cx="2124184" cy="261610"/>
          </a:xfrm>
          <a:prstGeom prst="rect">
            <a:avLst/>
          </a:prstGeom>
          <a:noFill/>
        </p:spPr>
        <p:txBody>
          <a:bodyPr wrap="square" rtlCol="0">
            <a:spAutoFit/>
          </a:bodyPr>
          <a:lstStyle/>
          <a:p>
            <a:r>
              <a:rPr lang="en-US" sz="1050" dirty="0"/>
              <a:t>Temperature (°C)</a:t>
            </a:r>
          </a:p>
        </p:txBody>
      </p:sp>
      <p:sp>
        <p:nvSpPr>
          <p:cNvPr id="9" name="Textfeld 8">
            <a:extLst>
              <a:ext uri="{FF2B5EF4-FFF2-40B4-BE49-F238E27FC236}">
                <a16:creationId xmlns:a16="http://schemas.microsoft.com/office/drawing/2014/main" id="{9D8F3851-0B58-429C-A884-D7366CB3817E}"/>
              </a:ext>
            </a:extLst>
          </p:cNvPr>
          <p:cNvSpPr txBox="1"/>
          <p:nvPr/>
        </p:nvSpPr>
        <p:spPr bwMode="auto">
          <a:xfrm rot="16200000">
            <a:off x="985606" y="1993505"/>
            <a:ext cx="2124184" cy="261610"/>
          </a:xfrm>
          <a:prstGeom prst="rect">
            <a:avLst/>
          </a:prstGeom>
          <a:noFill/>
        </p:spPr>
        <p:txBody>
          <a:bodyPr wrap="square" rtlCol="0">
            <a:spAutoFit/>
          </a:bodyPr>
          <a:lstStyle/>
          <a:p>
            <a:r>
              <a:rPr lang="en-US" sz="1050" dirty="0"/>
              <a:t>Temperature (°C)</a:t>
            </a:r>
          </a:p>
        </p:txBody>
      </p:sp>
      <p:sp>
        <p:nvSpPr>
          <p:cNvPr id="10" name="Textfeld 9">
            <a:extLst>
              <a:ext uri="{FF2B5EF4-FFF2-40B4-BE49-F238E27FC236}">
                <a16:creationId xmlns:a16="http://schemas.microsoft.com/office/drawing/2014/main" id="{1F33A8FB-91E1-4CE7-AFCB-F366C0503D0E}"/>
              </a:ext>
            </a:extLst>
          </p:cNvPr>
          <p:cNvSpPr txBox="1"/>
          <p:nvPr/>
        </p:nvSpPr>
        <p:spPr bwMode="auto">
          <a:xfrm>
            <a:off x="5269386" y="3951479"/>
            <a:ext cx="1080120" cy="261610"/>
          </a:xfrm>
          <a:prstGeom prst="rect">
            <a:avLst/>
          </a:prstGeom>
          <a:noFill/>
        </p:spPr>
        <p:txBody>
          <a:bodyPr wrap="square" rtlCol="0">
            <a:spAutoFit/>
          </a:bodyPr>
          <a:lstStyle/>
          <a:p>
            <a:r>
              <a:rPr lang="en-US" sz="1050" dirty="0"/>
              <a:t>time</a:t>
            </a:r>
          </a:p>
        </p:txBody>
      </p:sp>
      <p:sp>
        <p:nvSpPr>
          <p:cNvPr id="11" name="Textfeld 10">
            <a:extLst>
              <a:ext uri="{FF2B5EF4-FFF2-40B4-BE49-F238E27FC236}">
                <a16:creationId xmlns:a16="http://schemas.microsoft.com/office/drawing/2014/main" id="{CEBF013C-D704-48A2-8C02-CE947E28414E}"/>
              </a:ext>
            </a:extLst>
          </p:cNvPr>
          <p:cNvSpPr txBox="1"/>
          <p:nvPr/>
        </p:nvSpPr>
        <p:spPr bwMode="auto">
          <a:xfrm>
            <a:off x="9890212" y="3984577"/>
            <a:ext cx="1080120" cy="261610"/>
          </a:xfrm>
          <a:prstGeom prst="rect">
            <a:avLst/>
          </a:prstGeom>
          <a:noFill/>
        </p:spPr>
        <p:txBody>
          <a:bodyPr wrap="square" rtlCol="0">
            <a:spAutoFit/>
          </a:bodyPr>
          <a:lstStyle/>
          <a:p>
            <a:r>
              <a:rPr lang="en-US" sz="1050" dirty="0"/>
              <a:t>time</a:t>
            </a:r>
          </a:p>
        </p:txBody>
      </p:sp>
      <p:sp>
        <p:nvSpPr>
          <p:cNvPr id="12" name="Rectangle 15">
            <a:extLst>
              <a:ext uri="{FF2B5EF4-FFF2-40B4-BE49-F238E27FC236}">
                <a16:creationId xmlns:a16="http://schemas.microsoft.com/office/drawing/2014/main" id="{D42CE03E-C1C4-4380-8D54-1D0D37967719}"/>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Welches Schaubild passt besser?</a:t>
            </a:r>
          </a:p>
        </p:txBody>
      </p:sp>
      <p:cxnSp>
        <p:nvCxnSpPr>
          <p:cNvPr id="13" name="Gerade Verbindung mit Pfeil 12">
            <a:extLst>
              <a:ext uri="{FF2B5EF4-FFF2-40B4-BE49-F238E27FC236}">
                <a16:creationId xmlns:a16="http://schemas.microsoft.com/office/drawing/2014/main" id="{A879CDBA-24C3-4CA4-8EB9-402FAAAF58C3}"/>
              </a:ext>
            </a:extLst>
          </p:cNvPr>
          <p:cNvCxnSpPr/>
          <p:nvPr/>
        </p:nvCxnSpPr>
        <p:spPr bwMode="auto">
          <a:xfrm>
            <a:off x="6226014" y="4226627"/>
            <a:ext cx="4118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282C6FB4-3B29-4E2E-BAB5-909E46F0E8F8}"/>
              </a:ext>
            </a:extLst>
          </p:cNvPr>
          <p:cNvCxnSpPr/>
          <p:nvPr/>
        </p:nvCxnSpPr>
        <p:spPr bwMode="auto">
          <a:xfrm flipV="1">
            <a:off x="6233173" y="2004282"/>
            <a:ext cx="0" cy="2404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86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11</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11" name="Rectangle 15">
            <a:extLst>
              <a:ext uri="{FF2B5EF4-FFF2-40B4-BE49-F238E27FC236}">
                <a16:creationId xmlns:a16="http://schemas.microsoft.com/office/drawing/2014/main" id="{C466D974-968C-4DA3-A7F1-F262F7B8F5E5}"/>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Welches Schaubild ist eine Funktion?</a:t>
            </a:r>
          </a:p>
        </p:txBody>
      </p:sp>
    </p:spTree>
    <p:extLst>
      <p:ext uri="{BB962C8B-B14F-4D97-AF65-F5344CB8AC3E}">
        <p14:creationId xmlns:p14="http://schemas.microsoft.com/office/powerpoint/2010/main" val="28506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E2DFEDB-0F4A-48F1-8BCE-C61FB855C73F}"/>
              </a:ext>
            </a:extLst>
          </p:cNvPr>
          <p:cNvSpPr txBox="1"/>
          <p:nvPr/>
        </p:nvSpPr>
        <p:spPr>
          <a:xfrm>
            <a:off x="2423592" y="4653136"/>
            <a:ext cx="7416824"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	1			2			3</a:t>
            </a:r>
          </a:p>
        </p:txBody>
      </p:sp>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12</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Ist die Zuordnung eindeutig? Begründe!</a:t>
            </a:r>
          </a:p>
        </p:txBody>
      </p:sp>
      <p:pic>
        <p:nvPicPr>
          <p:cNvPr id="6" name="Grafik 5">
            <a:extLst>
              <a:ext uri="{FF2B5EF4-FFF2-40B4-BE49-F238E27FC236}">
                <a16:creationId xmlns:a16="http://schemas.microsoft.com/office/drawing/2014/main" id="{AAAAF723-591C-41C3-97BD-11654382A431}"/>
              </a:ext>
            </a:extLst>
          </p:cNvPr>
          <p:cNvPicPr>
            <a:picLocks noChangeAspect="1"/>
          </p:cNvPicPr>
          <p:nvPr/>
        </p:nvPicPr>
        <p:blipFill>
          <a:blip r:embed="rId2"/>
          <a:stretch>
            <a:fillRect/>
          </a:stretch>
        </p:blipFill>
        <p:spPr>
          <a:xfrm>
            <a:off x="1983874" y="2471604"/>
            <a:ext cx="8306959" cy="1914792"/>
          </a:xfrm>
          <a:prstGeom prst="rect">
            <a:avLst/>
          </a:prstGeom>
        </p:spPr>
      </p:pic>
      <p:sp>
        <p:nvSpPr>
          <p:cNvPr id="7" name="Rechteck 6">
            <a:extLst>
              <a:ext uri="{FF2B5EF4-FFF2-40B4-BE49-F238E27FC236}">
                <a16:creationId xmlns:a16="http://schemas.microsoft.com/office/drawing/2014/main" id="{3D3A2413-1966-4043-9282-03A6BEF2ABC7}"/>
              </a:ext>
            </a:extLst>
          </p:cNvPr>
          <p:cNvSpPr/>
          <p:nvPr/>
        </p:nvSpPr>
        <p:spPr>
          <a:xfrm>
            <a:off x="4769202" y="1916832"/>
            <a:ext cx="5461115" cy="3384376"/>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E5F10A0-4E8C-474D-BFDC-1476E12AE2EA}"/>
              </a:ext>
            </a:extLst>
          </p:cNvPr>
          <p:cNvSpPr/>
          <p:nvPr/>
        </p:nvSpPr>
        <p:spPr>
          <a:xfrm>
            <a:off x="7577513" y="1628800"/>
            <a:ext cx="2880320" cy="3888432"/>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63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13</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Ist die Zuordnung eindeutig? Begründe!</a:t>
            </a:r>
          </a:p>
        </p:txBody>
      </p:sp>
      <p:pic>
        <p:nvPicPr>
          <p:cNvPr id="10" name="Grafik 9">
            <a:extLst>
              <a:ext uri="{FF2B5EF4-FFF2-40B4-BE49-F238E27FC236}">
                <a16:creationId xmlns:a16="http://schemas.microsoft.com/office/drawing/2014/main" id="{3D04F58A-0D1A-4F19-886C-EDF89342FFC0}"/>
              </a:ext>
            </a:extLst>
          </p:cNvPr>
          <p:cNvPicPr>
            <a:picLocks noChangeAspect="1"/>
          </p:cNvPicPr>
          <p:nvPr/>
        </p:nvPicPr>
        <p:blipFill>
          <a:blip r:embed="rId2"/>
          <a:stretch>
            <a:fillRect/>
          </a:stretch>
        </p:blipFill>
        <p:spPr>
          <a:xfrm>
            <a:off x="2135560" y="2089428"/>
            <a:ext cx="3353268" cy="2172003"/>
          </a:xfrm>
          <a:prstGeom prst="rect">
            <a:avLst/>
          </a:prstGeom>
        </p:spPr>
      </p:pic>
      <p:pic>
        <p:nvPicPr>
          <p:cNvPr id="11" name="Grafik 10">
            <a:extLst>
              <a:ext uri="{FF2B5EF4-FFF2-40B4-BE49-F238E27FC236}">
                <a16:creationId xmlns:a16="http://schemas.microsoft.com/office/drawing/2014/main" id="{EA72A332-5A73-4AA1-B05B-F389687A0EA1}"/>
              </a:ext>
            </a:extLst>
          </p:cNvPr>
          <p:cNvPicPr>
            <a:picLocks noChangeAspect="1"/>
          </p:cNvPicPr>
          <p:nvPr/>
        </p:nvPicPr>
        <p:blipFill>
          <a:blip r:embed="rId3"/>
          <a:stretch>
            <a:fillRect/>
          </a:stretch>
        </p:blipFill>
        <p:spPr>
          <a:xfrm>
            <a:off x="6240017" y="2092514"/>
            <a:ext cx="3486637" cy="2200582"/>
          </a:xfrm>
          <a:prstGeom prst="rect">
            <a:avLst/>
          </a:prstGeom>
        </p:spPr>
      </p:pic>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2</a:t>
            </a:r>
          </a:p>
        </p:txBody>
      </p:sp>
    </p:spTree>
    <p:extLst>
      <p:ext uri="{BB962C8B-B14F-4D97-AF65-F5344CB8AC3E}">
        <p14:creationId xmlns:p14="http://schemas.microsoft.com/office/powerpoint/2010/main" val="16290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14</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Ist die Zuordnung eindeutig? Begründe!</a:t>
            </a:r>
          </a:p>
        </p:txBody>
      </p:sp>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2</a:t>
            </a:r>
          </a:p>
        </p:txBody>
      </p:sp>
      <p:pic>
        <p:nvPicPr>
          <p:cNvPr id="9" name="Grafik 8">
            <a:extLst>
              <a:ext uri="{FF2B5EF4-FFF2-40B4-BE49-F238E27FC236}">
                <a16:creationId xmlns:a16="http://schemas.microsoft.com/office/drawing/2014/main" id="{6A22843F-5F6F-4567-8754-8A8FACC5E10A}"/>
              </a:ext>
            </a:extLst>
          </p:cNvPr>
          <p:cNvPicPr>
            <a:picLocks noChangeAspect="1"/>
          </p:cNvPicPr>
          <p:nvPr/>
        </p:nvPicPr>
        <p:blipFill>
          <a:blip r:embed="rId2"/>
          <a:stretch>
            <a:fillRect/>
          </a:stretch>
        </p:blipFill>
        <p:spPr>
          <a:xfrm>
            <a:off x="6471995" y="1916832"/>
            <a:ext cx="3477110" cy="2305372"/>
          </a:xfrm>
          <a:prstGeom prst="rect">
            <a:avLst/>
          </a:prstGeom>
        </p:spPr>
      </p:pic>
      <p:pic>
        <p:nvPicPr>
          <p:cNvPr id="13" name="Grafik 12">
            <a:extLst>
              <a:ext uri="{FF2B5EF4-FFF2-40B4-BE49-F238E27FC236}">
                <a16:creationId xmlns:a16="http://schemas.microsoft.com/office/drawing/2014/main" id="{32D9B5A2-3D73-4ACD-95E8-A95C93502E6C}"/>
              </a:ext>
            </a:extLst>
          </p:cNvPr>
          <p:cNvPicPr>
            <a:picLocks noChangeAspect="1"/>
          </p:cNvPicPr>
          <p:nvPr/>
        </p:nvPicPr>
        <p:blipFill>
          <a:blip r:embed="rId3"/>
          <a:stretch>
            <a:fillRect/>
          </a:stretch>
        </p:blipFill>
        <p:spPr>
          <a:xfrm>
            <a:off x="2250138" y="1973990"/>
            <a:ext cx="3591426" cy="2191056"/>
          </a:xfrm>
          <a:prstGeom prst="rect">
            <a:avLst/>
          </a:prstGeom>
        </p:spPr>
      </p:pic>
    </p:spTree>
    <p:extLst>
      <p:ext uri="{BB962C8B-B14F-4D97-AF65-F5344CB8AC3E}">
        <p14:creationId xmlns:p14="http://schemas.microsoft.com/office/powerpoint/2010/main" val="1394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15</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Ist die Zuordnung eindeutig? Begründe!</a:t>
            </a:r>
          </a:p>
        </p:txBody>
      </p:sp>
      <p:sp>
        <p:nvSpPr>
          <p:cNvPr id="10" name="Textfeld 9">
            <a:extLst>
              <a:ext uri="{FF2B5EF4-FFF2-40B4-BE49-F238E27FC236}">
                <a16:creationId xmlns:a16="http://schemas.microsoft.com/office/drawing/2014/main" id="{23A31F28-45F6-45C7-9FD2-DBD990244489}"/>
              </a:ext>
            </a:extLst>
          </p:cNvPr>
          <p:cNvSpPr txBox="1"/>
          <p:nvPr/>
        </p:nvSpPr>
        <p:spPr>
          <a:xfrm>
            <a:off x="598494" y="1721470"/>
            <a:ext cx="792512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Situation 1: 	</a:t>
            </a:r>
            <a:r>
              <a:rPr lang="de-DE" dirty="0">
                <a:latin typeface="Arial" panose="020B0604020202020204" pitchFamily="34" charset="0"/>
                <a:cs typeface="Arial" panose="020B0604020202020204" pitchFamily="34" charset="0"/>
              </a:rPr>
              <a:t>Die Anzahl von Salatgurken und der Preis dafür.</a:t>
            </a:r>
            <a:endParaRPr lang="en-US"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1BFCB01F-A4C4-4AA8-82B1-FEFA932174B9}"/>
              </a:ext>
            </a:extLst>
          </p:cNvPr>
          <p:cNvSpPr txBox="1"/>
          <p:nvPr/>
        </p:nvSpPr>
        <p:spPr>
          <a:xfrm>
            <a:off x="598494" y="3400836"/>
            <a:ext cx="868069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Situation 3: 	</a:t>
            </a:r>
            <a:r>
              <a:rPr lang="en-US"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Die zurückgelegte Wegstrecke zur Schule und die benötigte Zeit.</a:t>
            </a:r>
          </a:p>
        </p:txBody>
      </p:sp>
      <p:grpSp>
        <p:nvGrpSpPr>
          <p:cNvPr id="14" name="Gruppieren 13">
            <a:extLst>
              <a:ext uri="{FF2B5EF4-FFF2-40B4-BE49-F238E27FC236}">
                <a16:creationId xmlns:a16="http://schemas.microsoft.com/office/drawing/2014/main" id="{3C67FEE6-B315-463D-BC9B-857C326AAE7A}"/>
              </a:ext>
            </a:extLst>
          </p:cNvPr>
          <p:cNvGrpSpPr/>
          <p:nvPr/>
        </p:nvGrpSpPr>
        <p:grpSpPr>
          <a:xfrm>
            <a:off x="598494" y="2390943"/>
            <a:ext cx="8587624" cy="914400"/>
            <a:chOff x="463302" y="3249498"/>
            <a:chExt cx="8587624" cy="914400"/>
          </a:xfrm>
        </p:grpSpPr>
        <p:sp>
          <p:nvSpPr>
            <p:cNvPr id="15" name="Textfeld 14">
              <a:extLst>
                <a:ext uri="{FF2B5EF4-FFF2-40B4-BE49-F238E27FC236}">
                  <a16:creationId xmlns:a16="http://schemas.microsoft.com/office/drawing/2014/main" id="{445DA30F-BE99-4DC7-961B-E95C8B6EFF22}"/>
                </a:ext>
              </a:extLst>
            </p:cNvPr>
            <p:cNvSpPr txBox="1"/>
            <p:nvPr/>
          </p:nvSpPr>
          <p:spPr>
            <a:xfrm>
              <a:off x="463302" y="3419708"/>
              <a:ext cx="792512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Situation 2: 	</a:t>
              </a:r>
              <a:r>
                <a:rPr lang="en-US"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Die Brenndauer einer Kerze und die Höhe einer Kerze.</a:t>
              </a:r>
            </a:p>
          </p:txBody>
        </p:sp>
        <p:pic>
          <p:nvPicPr>
            <p:cNvPr id="16" name="Grafik 15" descr="Kerze">
              <a:extLst>
                <a:ext uri="{FF2B5EF4-FFF2-40B4-BE49-F238E27FC236}">
                  <a16:creationId xmlns:a16="http://schemas.microsoft.com/office/drawing/2014/main" id="{4FAF00E9-E791-41B6-8F43-DEDB6F26A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6526" y="3249498"/>
              <a:ext cx="914400" cy="914400"/>
            </a:xfrm>
            <a:prstGeom prst="rect">
              <a:avLst/>
            </a:prstGeom>
          </p:spPr>
        </p:pic>
      </p:grpSp>
      <p:sp>
        <p:nvSpPr>
          <p:cNvPr id="17" name="Textfeld 16">
            <a:extLst>
              <a:ext uri="{FF2B5EF4-FFF2-40B4-BE49-F238E27FC236}">
                <a16:creationId xmlns:a16="http://schemas.microsoft.com/office/drawing/2014/main" id="{F1CEB4D4-6E12-4991-BBB1-ACF4656BE6AC}"/>
              </a:ext>
            </a:extLst>
          </p:cNvPr>
          <p:cNvSpPr txBox="1"/>
          <p:nvPr/>
        </p:nvSpPr>
        <p:spPr>
          <a:xfrm>
            <a:off x="647702" y="4240519"/>
            <a:ext cx="868069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Situation 4: 	</a:t>
            </a:r>
            <a:r>
              <a:rPr lang="de-DE" dirty="0">
                <a:latin typeface="Arial" panose="020B0604020202020204" pitchFamily="34" charset="0"/>
                <a:cs typeface="Arial" panose="020B0604020202020204" pitchFamily="34" charset="0"/>
              </a:rPr>
              <a:t>Ein deutsches Wort und seine englische Übersetzung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7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28.09.2023</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16</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313113" y="2974206"/>
            <a:ext cx="4009658" cy="943560"/>
          </a:xfrm>
        </p:spPr>
        <p:txBody>
          <a:bodyPr>
            <a:normAutofit/>
          </a:bodyPr>
          <a:lstStyle/>
          <a:p>
            <a:r>
              <a:rPr lang="de-DE" sz="4000" b="1" dirty="0"/>
              <a:t>Temperatur</a:t>
            </a:r>
          </a:p>
        </p:txBody>
      </p:sp>
      <p:graphicFrame>
        <p:nvGraphicFramePr>
          <p:cNvPr id="4" name="Diagramm 3">
            <a:extLst>
              <a:ext uri="{FF2B5EF4-FFF2-40B4-BE49-F238E27FC236}">
                <a16:creationId xmlns:a16="http://schemas.microsoft.com/office/drawing/2014/main" id="{4C2AC071-5FDF-4EB1-B168-2209468845CA}"/>
              </a:ext>
            </a:extLst>
          </p:cNvPr>
          <p:cNvGraphicFramePr/>
          <p:nvPr>
            <p:extLst>
              <p:ext uri="{D42A27DB-BD31-4B8C-83A1-F6EECF244321}">
                <p14:modId xmlns:p14="http://schemas.microsoft.com/office/powerpoint/2010/main" val="1741909827"/>
              </p:ext>
            </p:extLst>
          </p:nvPr>
        </p:nvGraphicFramePr>
        <p:xfrm>
          <a:off x="5543128" y="1886552"/>
          <a:ext cx="5238637" cy="337555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Gerade Verbindung mit Pfeil 5">
            <a:extLst>
              <a:ext uri="{FF2B5EF4-FFF2-40B4-BE49-F238E27FC236}">
                <a16:creationId xmlns:a16="http://schemas.microsoft.com/office/drawing/2014/main" id="{BF1E8024-F8DE-4A7E-B7FA-FEE674B8EADE}"/>
              </a:ext>
            </a:extLst>
          </p:cNvPr>
          <p:cNvCxnSpPr>
            <a:cxnSpLocks/>
          </p:cNvCxnSpPr>
          <p:nvPr/>
        </p:nvCxnSpPr>
        <p:spPr>
          <a:xfrm flipV="1">
            <a:off x="5840083" y="2367815"/>
            <a:ext cx="0" cy="2601001"/>
          </a:xfrm>
          <a:prstGeom prst="straightConnector1">
            <a:avLst/>
          </a:prstGeom>
          <a:ln>
            <a:solidFill>
              <a:srgbClr val="4044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4F841-7481-4F70-885D-5739006E2B7D}"/>
              </a:ext>
            </a:extLst>
          </p:cNvPr>
          <p:cNvSpPr>
            <a:spLocks noGrp="1"/>
          </p:cNvSpPr>
          <p:nvPr>
            <p:ph type="title"/>
          </p:nvPr>
        </p:nvSpPr>
        <p:spPr/>
        <p:txBody>
          <a:bodyPr/>
          <a:lstStyle/>
          <a:p>
            <a:r>
              <a:rPr lang="en-US" dirty="0"/>
              <a:t>Temperatur Stuttgart </a:t>
            </a:r>
            <a:endParaRPr lang="de-DE" dirty="0"/>
          </a:p>
        </p:txBody>
      </p:sp>
      <p:sp>
        <p:nvSpPr>
          <p:cNvPr id="4" name="Datumsplatzhalter 3">
            <a:extLst>
              <a:ext uri="{FF2B5EF4-FFF2-40B4-BE49-F238E27FC236}">
                <a16:creationId xmlns:a16="http://schemas.microsoft.com/office/drawing/2014/main" id="{F62B265B-78A5-442E-B875-A84922470507}"/>
              </a:ext>
            </a:extLst>
          </p:cNvPr>
          <p:cNvSpPr>
            <a:spLocks noGrp="1"/>
          </p:cNvSpPr>
          <p:nvPr>
            <p:ph type="dt" sz="half" idx="10"/>
          </p:nvPr>
        </p:nvSpPr>
        <p:spPr/>
        <p:txBody>
          <a:bodyPr/>
          <a:lstStyle/>
          <a:p>
            <a:fld id="{24DE8C97-FB14-41A0-836E-7D8661ACE0C4}" type="datetime1">
              <a:rPr lang="de-DE" smtClean="0"/>
              <a:t>28.09.2023</a:t>
            </a:fld>
            <a:endParaRPr lang="de-DE" dirty="0"/>
          </a:p>
        </p:txBody>
      </p:sp>
      <p:sp>
        <p:nvSpPr>
          <p:cNvPr id="5" name="Fußzeilenplatzhalter 4">
            <a:extLst>
              <a:ext uri="{FF2B5EF4-FFF2-40B4-BE49-F238E27FC236}">
                <a16:creationId xmlns:a16="http://schemas.microsoft.com/office/drawing/2014/main" id="{458F7DC9-D704-489E-8079-0A5875409C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CD047D8-4A9F-4AA7-89D0-49E7FB813EF2}"/>
              </a:ext>
            </a:extLst>
          </p:cNvPr>
          <p:cNvSpPr>
            <a:spLocks noGrp="1"/>
          </p:cNvSpPr>
          <p:nvPr>
            <p:ph type="sldNum" sz="quarter" idx="12"/>
          </p:nvPr>
        </p:nvSpPr>
        <p:spPr/>
        <p:txBody>
          <a:bodyPr/>
          <a:lstStyle/>
          <a:p>
            <a:fld id="{F8EA345F-8417-4541-8FAD-CDA77055AA50}" type="slidenum">
              <a:rPr lang="de-DE" smtClean="0"/>
              <a:t>3</a:t>
            </a:fld>
            <a:endParaRPr lang="de-DE" dirty="0"/>
          </a:p>
        </p:txBody>
      </p:sp>
      <p:sp>
        <p:nvSpPr>
          <p:cNvPr id="7" name="Rechteck 6">
            <a:extLst>
              <a:ext uri="{FF2B5EF4-FFF2-40B4-BE49-F238E27FC236}">
                <a16:creationId xmlns:a16="http://schemas.microsoft.com/office/drawing/2014/main" id="{84160F09-6F84-4E2F-8463-9CE04944CE10}"/>
              </a:ext>
            </a:extLst>
          </p:cNvPr>
          <p:cNvSpPr/>
          <p:nvPr/>
        </p:nvSpPr>
        <p:spPr>
          <a:xfrm>
            <a:off x="2290813" y="5931466"/>
            <a:ext cx="8277211" cy="233975"/>
          </a:xfrm>
          <a:prstGeom prst="rect">
            <a:avLst/>
          </a:prstGeom>
        </p:spPr>
        <p:txBody>
          <a:bodyPr wrap="square">
            <a:spAutoFit/>
          </a:bodyPr>
          <a:lstStyle/>
          <a:p>
            <a:pPr>
              <a:lnSpc>
                <a:spcPct val="107000"/>
              </a:lnSpc>
              <a:spcAft>
                <a:spcPts val="800"/>
              </a:spcAft>
            </a:pPr>
            <a:r>
              <a:rPr lang="de-DE" sz="900" dirty="0">
                <a:latin typeface="Calibri" panose="020F0502020204030204" pitchFamily="34" charset="0"/>
                <a:ea typeface="Calibri" panose="020F0502020204030204" pitchFamily="34" charset="0"/>
                <a:cs typeface="Times New Roman" panose="02020603050405020304" pitchFamily="18" charset="0"/>
              </a:rPr>
              <a:t>Source </a:t>
            </a:r>
            <a:r>
              <a:rPr lang="de-DE" sz="900" dirty="0" err="1">
                <a:latin typeface="Calibri" panose="020F0502020204030204" pitchFamily="34" charset="0"/>
                <a:ea typeface="Calibri" panose="020F0502020204030204" pitchFamily="34" charset="0"/>
                <a:cs typeface="Times New Roman" panose="02020603050405020304" pitchFamily="18" charset="0"/>
              </a:rPr>
              <a:t>temperature</a:t>
            </a:r>
            <a:r>
              <a:rPr lang="de-DE" sz="900" dirty="0">
                <a:latin typeface="Calibri" panose="020F0502020204030204" pitchFamily="34" charset="0"/>
                <a:ea typeface="Calibri" panose="020F0502020204030204" pitchFamily="34" charset="0"/>
                <a:cs typeface="Times New Roman" panose="02020603050405020304" pitchFamily="18" charset="0"/>
              </a:rPr>
              <a:t> </a:t>
            </a:r>
            <a:r>
              <a:rPr lang="de-DE" sz="900" dirty="0" err="1">
                <a:latin typeface="Calibri" panose="020F0502020204030204" pitchFamily="34" charset="0"/>
                <a:ea typeface="Calibri" panose="020F0502020204030204" pitchFamily="34" charset="0"/>
                <a:cs typeface="Times New Roman" panose="02020603050405020304" pitchFamily="18" charset="0"/>
              </a:rPr>
              <a:t>data</a:t>
            </a:r>
            <a:r>
              <a:rPr lang="de-DE" sz="900" dirty="0">
                <a:latin typeface="Calibri" panose="020F0502020204030204" pitchFamily="34" charset="0"/>
                <a:ea typeface="Calibri" panose="020F0502020204030204" pitchFamily="34" charset="0"/>
                <a:cs typeface="Times New Roman" panose="02020603050405020304" pitchFamily="18" charset="0"/>
              </a:rPr>
              <a:t>: </a:t>
            </a:r>
            <a:r>
              <a:rPr lang="de-DE"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https://www.wetter2.com/europe/germany/baden-wurttemberg/stuttgart?page=past-weather#day=2&amp;month=2</a:t>
            </a:r>
            <a:r>
              <a:rPr lang="de-DE" sz="900" dirty="0">
                <a:latin typeface="Calibri" panose="020F0502020204030204" pitchFamily="34" charset="0"/>
                <a:ea typeface="Calibri" panose="020F0502020204030204" pitchFamily="34" charset="0"/>
                <a:cs typeface="Times New Roman" panose="02020603050405020304" pitchFamily="18" charset="0"/>
              </a:rPr>
              <a:t> (25.03.2022)</a:t>
            </a:r>
          </a:p>
        </p:txBody>
      </p:sp>
      <p:pic>
        <p:nvPicPr>
          <p:cNvPr id="8" name="Grafik 7">
            <a:extLst>
              <a:ext uri="{FF2B5EF4-FFF2-40B4-BE49-F238E27FC236}">
                <a16:creationId xmlns:a16="http://schemas.microsoft.com/office/drawing/2014/main" id="{BE6F741D-C021-4E5E-A13D-856336DD6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836" y="1522803"/>
            <a:ext cx="7956376" cy="4262859"/>
          </a:xfrm>
          <a:prstGeom prst="rect">
            <a:avLst/>
          </a:prstGeom>
        </p:spPr>
      </p:pic>
    </p:spTree>
    <p:extLst>
      <p:ext uri="{BB962C8B-B14F-4D97-AF65-F5344CB8AC3E}">
        <p14:creationId xmlns:p14="http://schemas.microsoft.com/office/powerpoint/2010/main" val="118540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4A5A61-7240-4714-94DB-0AA0A00FFAAB}"/>
              </a:ext>
            </a:extLst>
          </p:cNvPr>
          <p:cNvSpPr>
            <a:spLocks noGrp="1"/>
          </p:cNvSpPr>
          <p:nvPr>
            <p:ph type="dt" sz="half" idx="10"/>
          </p:nvPr>
        </p:nvSpPr>
        <p:spPr/>
        <p:txBody>
          <a:bodyPr/>
          <a:lstStyle/>
          <a:p>
            <a:pPr>
              <a:defRPr/>
            </a:pPr>
            <a:fld id="{E9C0470F-6C8E-422D-AA02-782C6DF9C399}" type="datetime1">
              <a:rPr lang="de-DE" smtClean="0"/>
              <a:t>28.09.2023</a:t>
            </a:fld>
            <a:endParaRPr lang="de-DE"/>
          </a:p>
        </p:txBody>
      </p:sp>
      <p:sp>
        <p:nvSpPr>
          <p:cNvPr id="3" name="Foliennummernplatzhalter 2">
            <a:extLst>
              <a:ext uri="{FF2B5EF4-FFF2-40B4-BE49-F238E27FC236}">
                <a16:creationId xmlns:a16="http://schemas.microsoft.com/office/drawing/2014/main" id="{A6BB8322-209F-4A63-98B5-080A18D7CFF6}"/>
              </a:ext>
            </a:extLst>
          </p:cNvPr>
          <p:cNvSpPr>
            <a:spLocks noGrp="1"/>
          </p:cNvSpPr>
          <p:nvPr>
            <p:ph type="sldNum" sz="quarter" idx="12"/>
          </p:nvPr>
        </p:nvSpPr>
        <p:spPr/>
        <p:txBody>
          <a:bodyPr/>
          <a:lstStyle/>
          <a:p>
            <a:pPr>
              <a:defRPr/>
            </a:pPr>
            <a:fld id="{FE16462F-0623-411B-87FB-D09229F25E1A}" type="slidenum">
              <a:rPr lang="de-DE" smtClean="0"/>
              <a:pPr>
                <a:defRPr/>
              </a:pPr>
              <a:t>4</a:t>
            </a:fld>
            <a:endParaRPr lang="de-DE"/>
          </a:p>
        </p:txBody>
      </p:sp>
      <p:pic>
        <p:nvPicPr>
          <p:cNvPr id="4" name="Grafik 3">
            <a:extLst>
              <a:ext uri="{FF2B5EF4-FFF2-40B4-BE49-F238E27FC236}">
                <a16:creationId xmlns:a16="http://schemas.microsoft.com/office/drawing/2014/main" id="{345FC687-D1DD-4FC1-A959-34188E118D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57" y="360478"/>
            <a:ext cx="3251687" cy="5720078"/>
          </a:xfrm>
          <a:prstGeom prst="rect">
            <a:avLst/>
          </a:prstGeom>
        </p:spPr>
      </p:pic>
    </p:spTree>
    <p:extLst>
      <p:ext uri="{BB962C8B-B14F-4D97-AF65-F5344CB8AC3E}">
        <p14:creationId xmlns:p14="http://schemas.microsoft.com/office/powerpoint/2010/main" val="223459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5</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Tree>
    <p:extLst>
      <p:ext uri="{BB962C8B-B14F-4D97-AF65-F5344CB8AC3E}">
        <p14:creationId xmlns:p14="http://schemas.microsoft.com/office/powerpoint/2010/main" val="426523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EC3ECD-7529-4CE7-BB18-023DD1690AAF}"/>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21FD084F-4DCC-44EF-915F-342443B3978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D9166353-B41E-4A1F-8075-A7D2E8F93150}"/>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5" name="Textfeld 4">
            <a:extLst>
              <a:ext uri="{FF2B5EF4-FFF2-40B4-BE49-F238E27FC236}">
                <a16:creationId xmlns:a16="http://schemas.microsoft.com/office/drawing/2014/main" id="{0FAB6964-F5E3-4953-B23C-579F21A8029D}"/>
              </a:ext>
            </a:extLst>
          </p:cNvPr>
          <p:cNvSpPr txBox="1"/>
          <p:nvPr/>
        </p:nvSpPr>
        <p:spPr>
          <a:xfrm>
            <a:off x="647702" y="567950"/>
            <a:ext cx="656307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400" b="1" dirty="0">
                <a:solidFill>
                  <a:srgbClr val="1B4E9F"/>
                </a:solidFill>
                <a:latin typeface="Arial" panose="020B0604020202020204" pitchFamily="34" charset="0"/>
                <a:cs typeface="Arial" panose="020B0604020202020204" pitchFamily="34" charset="0"/>
              </a:rPr>
              <a:t>GeoGebra „Temperatur“</a:t>
            </a:r>
          </a:p>
          <a:p>
            <a:endParaRPr lang="de-DE" sz="2000" dirty="0">
              <a:solidFill>
                <a:srgbClr val="1B4E9F"/>
              </a:solidFill>
              <a:latin typeface="Arial" panose="020B0604020202020204" pitchFamily="34" charset="0"/>
              <a:cs typeface="Arial" panose="020B0604020202020204" pitchFamily="34" charset="0"/>
            </a:endParaRPr>
          </a:p>
          <a:p>
            <a:r>
              <a:rPr lang="de-DE" sz="2000" dirty="0">
                <a:solidFill>
                  <a:srgbClr val="1B4E9F"/>
                </a:solidFill>
                <a:latin typeface="Arial" panose="020B0604020202020204" pitchFamily="34" charset="0"/>
                <a:cs typeface="Arial" panose="020B0604020202020204" pitchFamily="34" charset="0"/>
              </a:rPr>
              <a:t>Bearbeite die Forscheraufträge mit GeoGebra.</a:t>
            </a:r>
          </a:p>
          <a:p>
            <a:endParaRPr lang="de-DE" sz="2000" dirty="0">
              <a:solidFill>
                <a:schemeClr val="accent4"/>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0105488-6781-476C-AD21-F1C7D381717A}"/>
              </a:ext>
            </a:extLst>
          </p:cNvPr>
          <p:cNvPicPr>
            <a:picLocks noChangeAspect="1"/>
          </p:cNvPicPr>
          <p:nvPr/>
        </p:nvPicPr>
        <p:blipFill>
          <a:blip r:embed="rId2"/>
          <a:stretch>
            <a:fillRect/>
          </a:stretch>
        </p:blipFill>
        <p:spPr>
          <a:xfrm>
            <a:off x="6348548" y="1378546"/>
            <a:ext cx="3740677" cy="4790065"/>
          </a:xfrm>
          <a:prstGeom prst="rect">
            <a:avLst/>
          </a:prstGeom>
        </p:spPr>
      </p:pic>
      <p:cxnSp>
        <p:nvCxnSpPr>
          <p:cNvPr id="8" name="Gerade Verbindung mit Pfeil 7">
            <a:extLst>
              <a:ext uri="{FF2B5EF4-FFF2-40B4-BE49-F238E27FC236}">
                <a16:creationId xmlns:a16="http://schemas.microsoft.com/office/drawing/2014/main" id="{9087FF5D-826F-456B-87FC-C9A043E5755E}"/>
              </a:ext>
            </a:extLst>
          </p:cNvPr>
          <p:cNvCxnSpPr/>
          <p:nvPr/>
        </p:nvCxnSpPr>
        <p:spPr>
          <a:xfrm flipV="1">
            <a:off x="5440680" y="2155371"/>
            <a:ext cx="1770094" cy="313509"/>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
        <p:nvSpPr>
          <p:cNvPr id="9" name="Textfeld 8">
            <a:extLst>
              <a:ext uri="{FF2B5EF4-FFF2-40B4-BE49-F238E27FC236}">
                <a16:creationId xmlns:a16="http://schemas.microsoft.com/office/drawing/2014/main" id="{9F42739F-CD0A-4942-8EF3-DA975817EA77}"/>
              </a:ext>
            </a:extLst>
          </p:cNvPr>
          <p:cNvSpPr txBox="1"/>
          <p:nvPr/>
        </p:nvSpPr>
        <p:spPr>
          <a:xfrm>
            <a:off x="4183380" y="2337934"/>
            <a:ext cx="1711234" cy="646331"/>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Pfeile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bewegen</a:t>
            </a:r>
            <a:endParaRPr lang="en-US" dirty="0">
              <a:latin typeface="Arial" panose="020B0604020202020204" pitchFamily="34" charset="0"/>
              <a:cs typeface="Arial" panose="020B0604020202020204" pitchFamily="34" charset="0"/>
            </a:endParaRPr>
          </a:p>
        </p:txBody>
      </p:sp>
      <p:cxnSp>
        <p:nvCxnSpPr>
          <p:cNvPr id="10" name="Gerade Verbindung mit Pfeil 9">
            <a:extLst>
              <a:ext uri="{FF2B5EF4-FFF2-40B4-BE49-F238E27FC236}">
                <a16:creationId xmlns:a16="http://schemas.microsoft.com/office/drawing/2014/main" id="{A3512E00-E64A-4C59-9323-44A6AE4E52BB}"/>
              </a:ext>
            </a:extLst>
          </p:cNvPr>
          <p:cNvCxnSpPr>
            <a:cxnSpLocks/>
          </p:cNvCxnSpPr>
          <p:nvPr/>
        </p:nvCxnSpPr>
        <p:spPr>
          <a:xfrm flipV="1">
            <a:off x="5440679" y="2155372"/>
            <a:ext cx="2609724" cy="365124"/>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16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117912-481B-48BD-A4ED-7CB3D12B2D86}"/>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73921F5A-EEFD-4D51-8133-D556EFC4723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4AA696A-42AB-4164-B1CE-8870CF3DE9B6}"/>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5" name="Textfeld 4">
            <a:extLst>
              <a:ext uri="{FF2B5EF4-FFF2-40B4-BE49-F238E27FC236}">
                <a16:creationId xmlns:a16="http://schemas.microsoft.com/office/drawing/2014/main" id="{025469F5-98D6-40C6-B528-96564DB2A8AB}"/>
              </a:ext>
            </a:extLst>
          </p:cNvPr>
          <p:cNvSpPr txBox="1"/>
          <p:nvPr/>
        </p:nvSpPr>
        <p:spPr>
          <a:xfrm>
            <a:off x="647702" y="403997"/>
            <a:ext cx="8568952" cy="2862322"/>
          </a:xfrm>
          <a:prstGeom prst="rect">
            <a:avLst/>
          </a:prstGeom>
          <a:solidFill>
            <a:schemeClr val="bg1"/>
          </a:solidFill>
        </p:spPr>
        <p:txBody>
          <a:bodyPr wrap="square" rtlCol="0">
            <a:spAutoFit/>
          </a:bodyPr>
          <a:lstStyle/>
          <a:p>
            <a:pPr algn="ctr"/>
            <a:r>
              <a:rPr lang="de-DE" sz="2000" b="1" dirty="0">
                <a:solidFill>
                  <a:srgbClr val="1B4E9F"/>
                </a:solidFill>
                <a:latin typeface="Arial" panose="020B0604020202020204" pitchFamily="34" charset="0"/>
                <a:cs typeface="Arial" panose="020B0604020202020204" pitchFamily="34" charset="0"/>
              </a:rPr>
              <a:t>Arbeitsauftrag: </a:t>
            </a:r>
          </a:p>
          <a:p>
            <a:pPr algn="ctr"/>
            <a:endParaRPr lang="de-DE" sz="2000" b="1"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solidFill>
                  <a:srgbClr val="1B4E9F"/>
                </a:solidFill>
                <a:latin typeface="Arial" panose="020B0604020202020204" pitchFamily="34" charset="0"/>
                <a:cs typeface="Arial" panose="020B0604020202020204" pitchFamily="34" charset="0"/>
              </a:rPr>
              <a:t>Bearbeite die Aufgaben und Forscheraufträge auf dem Arbeitsblatt.</a:t>
            </a:r>
          </a:p>
          <a:p>
            <a:pPr marL="342900" indent="-342900">
              <a:buFont typeface="Arial" panose="020B0604020202020204" pitchFamily="34" charset="0"/>
              <a:buChar char="•"/>
            </a:pPr>
            <a:endParaRPr lang="de-DE" sz="2000" b="1"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solidFill>
                  <a:srgbClr val="1B4E9F"/>
                </a:solidFill>
                <a:latin typeface="Arial" panose="020B0604020202020204" pitchFamily="34" charset="0"/>
                <a:cs typeface="Arial" panose="020B0604020202020204" pitchFamily="34" charset="0"/>
              </a:rPr>
              <a:t>Scanne den QR-Code und arbeite mit den GeoGebra Applets</a:t>
            </a:r>
          </a:p>
          <a:p>
            <a:pPr marL="342900" indent="-342900">
              <a:buFont typeface="Arial" panose="020B0604020202020204" pitchFamily="34" charset="0"/>
              <a:buChar char="•"/>
            </a:pPr>
            <a:endParaRPr lang="de-DE" sz="2000" b="1"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solidFill>
                  <a:srgbClr val="1B4E9F"/>
                </a:solidFill>
                <a:latin typeface="Arial" panose="020B0604020202020204" pitchFamily="34" charset="0"/>
                <a:cs typeface="Arial" panose="020B0604020202020204" pitchFamily="34" charset="0"/>
              </a:rPr>
              <a:t>Bearbeite der Reihe nach die Forscheraufträge und notiere deine Ergebnisse im Forscherheft. </a:t>
            </a:r>
          </a:p>
        </p:txBody>
      </p:sp>
      <p:pic>
        <p:nvPicPr>
          <p:cNvPr id="6" name="Grafik 5">
            <a:extLst>
              <a:ext uri="{FF2B5EF4-FFF2-40B4-BE49-F238E27FC236}">
                <a16:creationId xmlns:a16="http://schemas.microsoft.com/office/drawing/2014/main" id="{A94A7704-436B-467E-87EF-13BF36C6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096" y="3266319"/>
            <a:ext cx="2385409" cy="2400508"/>
          </a:xfrm>
          <a:prstGeom prst="rect">
            <a:avLst/>
          </a:prstGeom>
        </p:spPr>
      </p:pic>
      <p:pic>
        <p:nvPicPr>
          <p:cNvPr id="8" name="Grafik 7">
            <a:extLst>
              <a:ext uri="{FF2B5EF4-FFF2-40B4-BE49-F238E27FC236}">
                <a16:creationId xmlns:a16="http://schemas.microsoft.com/office/drawing/2014/main" id="{EDADBCAD-1270-4DAA-99CB-2857E19603D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311962" y="3228088"/>
            <a:ext cx="2385409" cy="2400508"/>
          </a:xfrm>
          <a:prstGeom prst="rect">
            <a:avLst/>
          </a:prstGeom>
        </p:spPr>
      </p:pic>
      <p:sp>
        <p:nvSpPr>
          <p:cNvPr id="9" name="Textfeld 8">
            <a:extLst>
              <a:ext uri="{FF2B5EF4-FFF2-40B4-BE49-F238E27FC236}">
                <a16:creationId xmlns:a16="http://schemas.microsoft.com/office/drawing/2014/main" id="{CB22D9CC-F770-456D-8B3F-DFB1FB19E44A}"/>
              </a:ext>
            </a:extLst>
          </p:cNvPr>
          <p:cNvSpPr txBox="1"/>
          <p:nvPr/>
        </p:nvSpPr>
        <p:spPr>
          <a:xfrm>
            <a:off x="2975347" y="5813883"/>
            <a:ext cx="2077300"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Teil</a:t>
            </a:r>
            <a:r>
              <a:rPr lang="en-US" sz="2000" dirty="0">
                <a:latin typeface="Arial" panose="020B0604020202020204" pitchFamily="34" charset="0"/>
                <a:cs typeface="Arial" panose="020B0604020202020204" pitchFamily="34" charset="0"/>
              </a:rPr>
              <a:t> 1</a:t>
            </a:r>
          </a:p>
        </p:txBody>
      </p:sp>
      <p:sp>
        <p:nvSpPr>
          <p:cNvPr id="10" name="Textfeld 9">
            <a:extLst>
              <a:ext uri="{FF2B5EF4-FFF2-40B4-BE49-F238E27FC236}">
                <a16:creationId xmlns:a16="http://schemas.microsoft.com/office/drawing/2014/main" id="{D1D997AD-59B5-49EC-8FC4-E26966982E07}"/>
              </a:ext>
            </a:extLst>
          </p:cNvPr>
          <p:cNvSpPr txBox="1"/>
          <p:nvPr/>
        </p:nvSpPr>
        <p:spPr>
          <a:xfrm>
            <a:off x="8178004" y="5813883"/>
            <a:ext cx="2077300"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Teil</a:t>
            </a:r>
            <a:r>
              <a:rPr lang="en-US" sz="2000" dirty="0">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115093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4796B2-A2EA-446D-B3D0-8D748F9B8415}"/>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3061765F-B516-43FC-9DB3-2450E3B8FC6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0B74A74-8260-4457-B2CB-C139EF66BD84}"/>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5" name="Grafik 4">
            <a:extLst>
              <a:ext uri="{FF2B5EF4-FFF2-40B4-BE49-F238E27FC236}">
                <a16:creationId xmlns:a16="http://schemas.microsoft.com/office/drawing/2014/main" id="{E90DAB76-F24B-4B6F-A087-2CC63D523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015" y="1084737"/>
            <a:ext cx="6890790" cy="4951430"/>
          </a:xfrm>
          <a:prstGeom prst="rect">
            <a:avLst/>
          </a:prstGeom>
        </p:spPr>
      </p:pic>
      <p:sp>
        <p:nvSpPr>
          <p:cNvPr id="6" name="Rectangle 15">
            <a:extLst>
              <a:ext uri="{FF2B5EF4-FFF2-40B4-BE49-F238E27FC236}">
                <a16:creationId xmlns:a16="http://schemas.microsoft.com/office/drawing/2014/main" id="{23AC8904-495B-4B95-9AA8-B9A84AFE1EB6}"/>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Forschererkenntnis</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30170F-AC55-4CD4-AE50-E4F4D6A88F00}"/>
              </a:ext>
            </a:extLst>
          </p:cNvPr>
          <p:cNvSpPr>
            <a:spLocks noGrp="1"/>
          </p:cNvSpPr>
          <p:nvPr>
            <p:ph type="dt" sz="half" idx="10"/>
          </p:nvPr>
        </p:nvSpPr>
        <p:spPr/>
        <p:txBody>
          <a:bodyPr/>
          <a:lstStyle/>
          <a:p>
            <a:fld id="{57090D65-11CC-46AB-9DD8-090AF3BD368A}" type="datetime1">
              <a:rPr lang="de-DE" smtClean="0"/>
              <a:t>28.09.2023</a:t>
            </a:fld>
            <a:endParaRPr lang="de-DE" dirty="0"/>
          </a:p>
        </p:txBody>
      </p:sp>
      <p:sp>
        <p:nvSpPr>
          <p:cNvPr id="3" name="Fußzeilenplatzhalter 2">
            <a:extLst>
              <a:ext uri="{FF2B5EF4-FFF2-40B4-BE49-F238E27FC236}">
                <a16:creationId xmlns:a16="http://schemas.microsoft.com/office/drawing/2014/main" id="{4FAC421F-0C28-4B0D-BAB9-33E9D663EE9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C186288-DDC3-49BB-BA9B-BF794853B3CE}"/>
              </a:ext>
            </a:extLst>
          </p:cNvPr>
          <p:cNvSpPr>
            <a:spLocks noGrp="1"/>
          </p:cNvSpPr>
          <p:nvPr>
            <p:ph type="sldNum" sz="quarter" idx="12"/>
          </p:nvPr>
        </p:nvSpPr>
        <p:spPr/>
        <p:txBody>
          <a:bodyPr/>
          <a:lstStyle/>
          <a:p>
            <a:fld id="{F8EA345F-8417-4541-8FAD-CDA77055AA50}" type="slidenum">
              <a:rPr lang="de-DE" smtClean="0"/>
              <a:t>9</a:t>
            </a:fld>
            <a:endParaRPr lang="de-DE" dirty="0"/>
          </a:p>
        </p:txBody>
      </p:sp>
      <p:sp>
        <p:nvSpPr>
          <p:cNvPr id="5" name="Rectangle 15">
            <a:extLst>
              <a:ext uri="{FF2B5EF4-FFF2-40B4-BE49-F238E27FC236}">
                <a16:creationId xmlns:a16="http://schemas.microsoft.com/office/drawing/2014/main" id="{1FCDE0DD-50F9-485E-B404-900591660004}"/>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Forschererkenntnis</a:t>
            </a:r>
            <a:endParaRPr lang="de-DE" altLang="de-DE" sz="2400"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38B9A5C-63FB-44D8-BA2C-A175395D2E10}"/>
              </a:ext>
            </a:extLst>
          </p:cNvPr>
          <p:cNvPicPr/>
          <p:nvPr/>
        </p:nvPicPr>
        <p:blipFill>
          <a:blip r:embed="rId2">
            <a:extLst>
              <a:ext uri="{28A0092B-C50C-407E-A947-70E740481C1C}">
                <a14:useLocalDpi xmlns:a14="http://schemas.microsoft.com/office/drawing/2010/main" val="0"/>
              </a:ext>
            </a:extLst>
          </a:blip>
          <a:stretch>
            <a:fillRect/>
          </a:stretch>
        </p:blipFill>
        <p:spPr>
          <a:xfrm>
            <a:off x="2920047" y="1253088"/>
            <a:ext cx="6351905" cy="4351823"/>
          </a:xfrm>
          <a:prstGeom prst="rect">
            <a:avLst/>
          </a:prstGeom>
        </p:spPr>
      </p:pic>
    </p:spTree>
    <p:extLst>
      <p:ext uri="{BB962C8B-B14F-4D97-AF65-F5344CB8AC3E}">
        <p14:creationId xmlns:p14="http://schemas.microsoft.com/office/powerpoint/2010/main" val="8102023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482</Words>
  <Application>Microsoft Office PowerPoint</Application>
  <PresentationFormat>Breitbild</PresentationFormat>
  <Paragraphs>87</Paragraphs>
  <Slides>16</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Times New Roman</vt:lpstr>
      <vt:lpstr>Wingdings</vt:lpstr>
      <vt:lpstr>Office</vt:lpstr>
      <vt:lpstr>Temperatur</vt:lpstr>
      <vt:lpstr>Temperatur</vt:lpstr>
      <vt:lpstr>Temperatur Stuttgart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Frey, Kerstin</cp:lastModifiedBy>
  <cp:revision>49</cp:revision>
  <dcterms:created xsi:type="dcterms:W3CDTF">2021-02-10T09:52:27Z</dcterms:created>
  <dcterms:modified xsi:type="dcterms:W3CDTF">2023-09-28T18:21:42Z</dcterms:modified>
</cp:coreProperties>
</file>